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60" r:id="rId4"/>
    <p:sldId id="261" r:id="rId5"/>
    <p:sldId id="262" r:id="rId6"/>
    <p:sldId id="263" r:id="rId7"/>
    <p:sldId id="258" r:id="rId8"/>
    <p:sldId id="259"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5D39A-E725-4158-A624-5FC056E942C7}" type="doc">
      <dgm:prSet loTypeId="urn:microsoft.com/office/officeart/2005/8/layout/pyramid1" loCatId="pyramid" qsTypeId="urn:microsoft.com/office/officeart/2005/8/quickstyle/3d5" qsCatId="3D" csTypeId="urn:microsoft.com/office/officeart/2005/8/colors/accent4_5" csCatId="accent4" phldr="1"/>
      <dgm:spPr/>
    </dgm:pt>
    <dgm:pt modelId="{ECF86E72-A8E2-48BA-A234-5DE340BFC398}">
      <dgm:prSet phldrT="[Текст]" custT="1"/>
      <dgm:spPr/>
      <dgm:t>
        <a:bodyPr/>
        <a:lstStyle/>
        <a:p>
          <a:r>
            <a:rPr lang="ru-RU" sz="2000" b="1" dirty="0" smtClean="0"/>
            <a:t>К5 </a:t>
          </a:r>
        </a:p>
        <a:p>
          <a:r>
            <a:rPr lang="ru-RU" sz="2000" b="1" dirty="0" smtClean="0"/>
            <a:t>решение коммуникативной задачи </a:t>
          </a:r>
        </a:p>
        <a:p>
          <a:r>
            <a:rPr lang="ru-RU" sz="2000" b="1" dirty="0" smtClean="0"/>
            <a:t>0-3 балла</a:t>
          </a:r>
          <a:endParaRPr lang="ru-RU" sz="2000" b="1" dirty="0"/>
        </a:p>
      </dgm:t>
    </dgm:pt>
    <dgm:pt modelId="{17D679CC-FCBF-459C-8CCC-11653C101685}" type="parTrans" cxnId="{221814AB-748C-4F4C-8B52-2AE79AE2A190}">
      <dgm:prSet/>
      <dgm:spPr/>
      <dgm:t>
        <a:bodyPr/>
        <a:lstStyle/>
        <a:p>
          <a:endParaRPr lang="ru-RU" sz="2000" b="1"/>
        </a:p>
      </dgm:t>
    </dgm:pt>
    <dgm:pt modelId="{09F221BE-AB0B-43E1-8530-4540A2A4A208}" type="sibTrans" cxnId="{221814AB-748C-4F4C-8B52-2AE79AE2A190}">
      <dgm:prSet/>
      <dgm:spPr/>
      <dgm:t>
        <a:bodyPr/>
        <a:lstStyle/>
        <a:p>
          <a:endParaRPr lang="ru-RU" sz="2000" b="1"/>
        </a:p>
      </dgm:t>
    </dgm:pt>
    <dgm:pt modelId="{D7AAD917-0F8F-45EF-AC41-3108155C3243}">
      <dgm:prSet phldrT="[Текст]" custT="1"/>
      <dgm:spPr/>
      <dgm:t>
        <a:bodyPr/>
        <a:lstStyle/>
        <a:p>
          <a:r>
            <a:rPr lang="ru-RU" sz="2000" b="1" dirty="0" smtClean="0"/>
            <a:t>К6</a:t>
          </a:r>
        </a:p>
        <a:p>
          <a:r>
            <a:rPr lang="ru-RU" sz="2000" b="1" dirty="0" smtClean="0"/>
            <a:t>Лексико-грамматическое оформление речи</a:t>
          </a:r>
        </a:p>
        <a:p>
          <a:r>
            <a:rPr lang="ru-RU" sz="2000" b="1" dirty="0" smtClean="0"/>
            <a:t>0-2 балла</a:t>
          </a:r>
          <a:endParaRPr lang="ru-RU" sz="2000" b="1" dirty="0"/>
        </a:p>
      </dgm:t>
    </dgm:pt>
    <dgm:pt modelId="{E7EBFB3D-D704-4C95-B9A1-A8FEBA47E6EF}" type="parTrans" cxnId="{D141F4E2-A7B3-4499-842C-C959988EDCF5}">
      <dgm:prSet/>
      <dgm:spPr/>
      <dgm:t>
        <a:bodyPr/>
        <a:lstStyle/>
        <a:p>
          <a:endParaRPr lang="ru-RU" sz="2000" b="1"/>
        </a:p>
      </dgm:t>
    </dgm:pt>
    <dgm:pt modelId="{BA234F77-8A8B-4FA9-8074-BF754C449E56}" type="sibTrans" cxnId="{D141F4E2-A7B3-4499-842C-C959988EDCF5}">
      <dgm:prSet/>
      <dgm:spPr/>
      <dgm:t>
        <a:bodyPr/>
        <a:lstStyle/>
        <a:p>
          <a:endParaRPr lang="ru-RU" sz="2000" b="1"/>
        </a:p>
      </dgm:t>
    </dgm:pt>
    <dgm:pt modelId="{228F025E-5B6B-44CD-85FD-577B09DFB45A}">
      <dgm:prSet phldrT="[Текст]" custT="1"/>
      <dgm:spPr/>
      <dgm:t>
        <a:bodyPr/>
        <a:lstStyle/>
        <a:p>
          <a:r>
            <a:rPr lang="ru-RU" sz="2000" b="1" dirty="0" smtClean="0"/>
            <a:t>К7</a:t>
          </a:r>
        </a:p>
        <a:p>
          <a:r>
            <a:rPr lang="ru-RU" sz="2000" b="1" dirty="0" smtClean="0"/>
            <a:t>Произношение</a:t>
          </a:r>
        </a:p>
        <a:p>
          <a:r>
            <a:rPr lang="ru-RU" sz="2000" b="1" dirty="0" smtClean="0"/>
            <a:t>0-1 балла</a:t>
          </a:r>
          <a:endParaRPr lang="ru-RU" sz="2000" b="1" dirty="0"/>
        </a:p>
      </dgm:t>
    </dgm:pt>
    <dgm:pt modelId="{BD8F133D-89B7-473E-BA8D-DBB418C27833}" type="parTrans" cxnId="{CC3E7398-5376-4DCA-9D1D-6A06C5A75C0C}">
      <dgm:prSet/>
      <dgm:spPr/>
      <dgm:t>
        <a:bodyPr/>
        <a:lstStyle/>
        <a:p>
          <a:endParaRPr lang="ru-RU" sz="2000" b="1"/>
        </a:p>
      </dgm:t>
    </dgm:pt>
    <dgm:pt modelId="{C9DC76C0-D3B4-44AC-AAC5-CBF072A29E4E}" type="sibTrans" cxnId="{CC3E7398-5376-4DCA-9D1D-6A06C5A75C0C}">
      <dgm:prSet/>
      <dgm:spPr/>
      <dgm:t>
        <a:bodyPr/>
        <a:lstStyle/>
        <a:p>
          <a:endParaRPr lang="ru-RU" sz="2000" b="1"/>
        </a:p>
      </dgm:t>
    </dgm:pt>
    <dgm:pt modelId="{5F32E528-0E52-4E4B-9C6C-A1FD6F22F70E}" type="pres">
      <dgm:prSet presAssocID="{EC95D39A-E725-4158-A624-5FC056E942C7}" presName="Name0" presStyleCnt="0">
        <dgm:presLayoutVars>
          <dgm:dir/>
          <dgm:animLvl val="lvl"/>
          <dgm:resizeHandles val="exact"/>
        </dgm:presLayoutVars>
      </dgm:prSet>
      <dgm:spPr/>
    </dgm:pt>
    <dgm:pt modelId="{4A16D88A-BD33-4266-B7CA-275FADD29567}" type="pres">
      <dgm:prSet presAssocID="{ECF86E72-A8E2-48BA-A234-5DE340BFC398}" presName="Name8" presStyleCnt="0"/>
      <dgm:spPr/>
    </dgm:pt>
    <dgm:pt modelId="{72BBFAFC-4471-4343-867B-BB39D2CFF960}" type="pres">
      <dgm:prSet presAssocID="{ECF86E72-A8E2-48BA-A234-5DE340BFC398}" presName="level" presStyleLbl="node1" presStyleIdx="0" presStyleCnt="3" custScaleX="98438" custScaleY="125423">
        <dgm:presLayoutVars>
          <dgm:chMax val="1"/>
          <dgm:bulletEnabled val="1"/>
        </dgm:presLayoutVars>
      </dgm:prSet>
      <dgm:spPr/>
      <dgm:t>
        <a:bodyPr/>
        <a:lstStyle/>
        <a:p>
          <a:endParaRPr lang="ru-RU"/>
        </a:p>
      </dgm:t>
    </dgm:pt>
    <dgm:pt modelId="{D3F845F9-FBA0-448F-BA19-FA68CFFDB890}" type="pres">
      <dgm:prSet presAssocID="{ECF86E72-A8E2-48BA-A234-5DE340BFC398}" presName="levelTx" presStyleLbl="revTx" presStyleIdx="0" presStyleCnt="0">
        <dgm:presLayoutVars>
          <dgm:chMax val="1"/>
          <dgm:bulletEnabled val="1"/>
        </dgm:presLayoutVars>
      </dgm:prSet>
      <dgm:spPr/>
      <dgm:t>
        <a:bodyPr/>
        <a:lstStyle/>
        <a:p>
          <a:endParaRPr lang="ru-RU"/>
        </a:p>
      </dgm:t>
    </dgm:pt>
    <dgm:pt modelId="{C8FAE01C-0DD1-4A5D-9916-DCBF6ACBB0B9}" type="pres">
      <dgm:prSet presAssocID="{D7AAD917-0F8F-45EF-AC41-3108155C3243}" presName="Name8" presStyleCnt="0"/>
      <dgm:spPr/>
    </dgm:pt>
    <dgm:pt modelId="{48CF2040-43FD-4CA6-9A80-CC1B96DFD954}" type="pres">
      <dgm:prSet presAssocID="{D7AAD917-0F8F-45EF-AC41-3108155C3243}" presName="level" presStyleLbl="node1" presStyleIdx="1" presStyleCnt="3">
        <dgm:presLayoutVars>
          <dgm:chMax val="1"/>
          <dgm:bulletEnabled val="1"/>
        </dgm:presLayoutVars>
      </dgm:prSet>
      <dgm:spPr/>
      <dgm:t>
        <a:bodyPr/>
        <a:lstStyle/>
        <a:p>
          <a:endParaRPr lang="ru-RU"/>
        </a:p>
      </dgm:t>
    </dgm:pt>
    <dgm:pt modelId="{4568EF21-A566-45F3-A11A-EDAE13A22858}" type="pres">
      <dgm:prSet presAssocID="{D7AAD917-0F8F-45EF-AC41-3108155C3243}" presName="levelTx" presStyleLbl="revTx" presStyleIdx="0" presStyleCnt="0">
        <dgm:presLayoutVars>
          <dgm:chMax val="1"/>
          <dgm:bulletEnabled val="1"/>
        </dgm:presLayoutVars>
      </dgm:prSet>
      <dgm:spPr/>
      <dgm:t>
        <a:bodyPr/>
        <a:lstStyle/>
        <a:p>
          <a:endParaRPr lang="ru-RU"/>
        </a:p>
      </dgm:t>
    </dgm:pt>
    <dgm:pt modelId="{3C2E590D-6A85-4A39-8A3F-152FFE560C8A}" type="pres">
      <dgm:prSet presAssocID="{228F025E-5B6B-44CD-85FD-577B09DFB45A}" presName="Name8" presStyleCnt="0"/>
      <dgm:spPr/>
    </dgm:pt>
    <dgm:pt modelId="{3C652348-ABF3-4FE9-8BA1-4CA64D82A914}" type="pres">
      <dgm:prSet presAssocID="{228F025E-5B6B-44CD-85FD-577B09DFB45A}" presName="level" presStyleLbl="node1" presStyleIdx="2" presStyleCnt="3">
        <dgm:presLayoutVars>
          <dgm:chMax val="1"/>
          <dgm:bulletEnabled val="1"/>
        </dgm:presLayoutVars>
      </dgm:prSet>
      <dgm:spPr/>
      <dgm:t>
        <a:bodyPr/>
        <a:lstStyle/>
        <a:p>
          <a:endParaRPr lang="ru-RU"/>
        </a:p>
      </dgm:t>
    </dgm:pt>
    <dgm:pt modelId="{CD28F678-0DA8-4462-BA31-1B8C37DBBA47}" type="pres">
      <dgm:prSet presAssocID="{228F025E-5B6B-44CD-85FD-577B09DFB45A}" presName="levelTx" presStyleLbl="revTx" presStyleIdx="0" presStyleCnt="0">
        <dgm:presLayoutVars>
          <dgm:chMax val="1"/>
          <dgm:bulletEnabled val="1"/>
        </dgm:presLayoutVars>
      </dgm:prSet>
      <dgm:spPr/>
      <dgm:t>
        <a:bodyPr/>
        <a:lstStyle/>
        <a:p>
          <a:endParaRPr lang="ru-RU"/>
        </a:p>
      </dgm:t>
    </dgm:pt>
  </dgm:ptLst>
  <dgm:cxnLst>
    <dgm:cxn modelId="{CBEDE578-4FF0-41B6-AEFF-643EC4915EF2}" type="presOf" srcId="{D7AAD917-0F8F-45EF-AC41-3108155C3243}" destId="{4568EF21-A566-45F3-A11A-EDAE13A22858}" srcOrd="1" destOrd="0" presId="urn:microsoft.com/office/officeart/2005/8/layout/pyramid1"/>
    <dgm:cxn modelId="{CC3E7398-5376-4DCA-9D1D-6A06C5A75C0C}" srcId="{EC95D39A-E725-4158-A624-5FC056E942C7}" destId="{228F025E-5B6B-44CD-85FD-577B09DFB45A}" srcOrd="2" destOrd="0" parTransId="{BD8F133D-89B7-473E-BA8D-DBB418C27833}" sibTransId="{C9DC76C0-D3B4-44AC-AAC5-CBF072A29E4E}"/>
    <dgm:cxn modelId="{221814AB-748C-4F4C-8B52-2AE79AE2A190}" srcId="{EC95D39A-E725-4158-A624-5FC056E942C7}" destId="{ECF86E72-A8E2-48BA-A234-5DE340BFC398}" srcOrd="0" destOrd="0" parTransId="{17D679CC-FCBF-459C-8CCC-11653C101685}" sibTransId="{09F221BE-AB0B-43E1-8530-4540A2A4A208}"/>
    <dgm:cxn modelId="{7A4B570B-0B15-46BF-B1BF-5B8ED5B1586E}" type="presOf" srcId="{ECF86E72-A8E2-48BA-A234-5DE340BFC398}" destId="{72BBFAFC-4471-4343-867B-BB39D2CFF960}" srcOrd="0" destOrd="0" presId="urn:microsoft.com/office/officeart/2005/8/layout/pyramid1"/>
    <dgm:cxn modelId="{D141F4E2-A7B3-4499-842C-C959988EDCF5}" srcId="{EC95D39A-E725-4158-A624-5FC056E942C7}" destId="{D7AAD917-0F8F-45EF-AC41-3108155C3243}" srcOrd="1" destOrd="0" parTransId="{E7EBFB3D-D704-4C95-B9A1-A8FEBA47E6EF}" sibTransId="{BA234F77-8A8B-4FA9-8074-BF754C449E56}"/>
    <dgm:cxn modelId="{D0CEE37B-ECED-4068-A61F-36A588DB6F37}" type="presOf" srcId="{ECF86E72-A8E2-48BA-A234-5DE340BFC398}" destId="{D3F845F9-FBA0-448F-BA19-FA68CFFDB890}" srcOrd="1" destOrd="0" presId="urn:microsoft.com/office/officeart/2005/8/layout/pyramid1"/>
    <dgm:cxn modelId="{3097087B-DD5F-4232-9AEB-26D542676C97}" type="presOf" srcId="{228F025E-5B6B-44CD-85FD-577B09DFB45A}" destId="{CD28F678-0DA8-4462-BA31-1B8C37DBBA47}" srcOrd="1" destOrd="0" presId="urn:microsoft.com/office/officeart/2005/8/layout/pyramid1"/>
    <dgm:cxn modelId="{A0782B3A-89A8-4C9B-8D59-5937E1800829}" type="presOf" srcId="{228F025E-5B6B-44CD-85FD-577B09DFB45A}" destId="{3C652348-ABF3-4FE9-8BA1-4CA64D82A914}" srcOrd="0" destOrd="0" presId="urn:microsoft.com/office/officeart/2005/8/layout/pyramid1"/>
    <dgm:cxn modelId="{7336432F-24E4-4E8F-B125-0023CA31453C}" type="presOf" srcId="{D7AAD917-0F8F-45EF-AC41-3108155C3243}" destId="{48CF2040-43FD-4CA6-9A80-CC1B96DFD954}" srcOrd="0" destOrd="0" presId="urn:microsoft.com/office/officeart/2005/8/layout/pyramid1"/>
    <dgm:cxn modelId="{49807474-049F-4AE5-9D8D-A1CB8E09C068}" type="presOf" srcId="{EC95D39A-E725-4158-A624-5FC056E942C7}" destId="{5F32E528-0E52-4E4B-9C6C-A1FD6F22F70E}" srcOrd="0" destOrd="0" presId="urn:microsoft.com/office/officeart/2005/8/layout/pyramid1"/>
    <dgm:cxn modelId="{CCC778EB-98B3-4E29-8FF8-5ACC3F2461B5}" type="presParOf" srcId="{5F32E528-0E52-4E4B-9C6C-A1FD6F22F70E}" destId="{4A16D88A-BD33-4266-B7CA-275FADD29567}" srcOrd="0" destOrd="0" presId="urn:microsoft.com/office/officeart/2005/8/layout/pyramid1"/>
    <dgm:cxn modelId="{BD29B6DF-9FB0-4F9A-9EEF-6397984B779B}" type="presParOf" srcId="{4A16D88A-BD33-4266-B7CA-275FADD29567}" destId="{72BBFAFC-4471-4343-867B-BB39D2CFF960}" srcOrd="0" destOrd="0" presId="urn:microsoft.com/office/officeart/2005/8/layout/pyramid1"/>
    <dgm:cxn modelId="{40CC2990-71EE-420B-91A8-ABE57163CA6D}" type="presParOf" srcId="{4A16D88A-BD33-4266-B7CA-275FADD29567}" destId="{D3F845F9-FBA0-448F-BA19-FA68CFFDB890}" srcOrd="1" destOrd="0" presId="urn:microsoft.com/office/officeart/2005/8/layout/pyramid1"/>
    <dgm:cxn modelId="{8331DD8D-6349-4C66-83A9-DF190DA05DD3}" type="presParOf" srcId="{5F32E528-0E52-4E4B-9C6C-A1FD6F22F70E}" destId="{C8FAE01C-0DD1-4A5D-9916-DCBF6ACBB0B9}" srcOrd="1" destOrd="0" presId="urn:microsoft.com/office/officeart/2005/8/layout/pyramid1"/>
    <dgm:cxn modelId="{CD55ABD1-2737-434F-AB5A-40B38AE3AD71}" type="presParOf" srcId="{C8FAE01C-0DD1-4A5D-9916-DCBF6ACBB0B9}" destId="{48CF2040-43FD-4CA6-9A80-CC1B96DFD954}" srcOrd="0" destOrd="0" presId="urn:microsoft.com/office/officeart/2005/8/layout/pyramid1"/>
    <dgm:cxn modelId="{6DE083A9-5450-423D-B7B5-3AF457677B3E}" type="presParOf" srcId="{C8FAE01C-0DD1-4A5D-9916-DCBF6ACBB0B9}" destId="{4568EF21-A566-45F3-A11A-EDAE13A22858}" srcOrd="1" destOrd="0" presId="urn:microsoft.com/office/officeart/2005/8/layout/pyramid1"/>
    <dgm:cxn modelId="{3B30D175-79CB-45D8-BD77-2DD5F373AA99}" type="presParOf" srcId="{5F32E528-0E52-4E4B-9C6C-A1FD6F22F70E}" destId="{3C2E590D-6A85-4A39-8A3F-152FFE560C8A}" srcOrd="2" destOrd="0" presId="urn:microsoft.com/office/officeart/2005/8/layout/pyramid1"/>
    <dgm:cxn modelId="{ACE03C62-494B-4F99-8AC2-F543CC259F80}" type="presParOf" srcId="{3C2E590D-6A85-4A39-8A3F-152FFE560C8A}" destId="{3C652348-ABF3-4FE9-8BA1-4CA64D82A914}" srcOrd="0" destOrd="0" presId="urn:microsoft.com/office/officeart/2005/8/layout/pyramid1"/>
    <dgm:cxn modelId="{F1E31EC3-B5AC-4024-A40B-C9CE3AF48DCA}" type="presParOf" srcId="{3C2E590D-6A85-4A39-8A3F-152FFE560C8A}" destId="{CD28F678-0DA8-4462-BA31-1B8C37DBBA47}" srcOrd="1" destOrd="0" presId="urn:microsoft.com/office/officeart/2005/8/layout/pyramid1"/>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E6EBC7-E599-4D5E-9EF0-698ACCB00C56}"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ru-RU"/>
        </a:p>
      </dgm:t>
    </dgm:pt>
    <dgm:pt modelId="{530B7635-AC3A-4AB0-80FC-8ECDA64DF6CF}">
      <dgm:prSet phldrT="[Текст]" custT="1"/>
      <dgm:spPr/>
      <dgm:t>
        <a:bodyPr/>
        <a:lstStyle/>
        <a:p>
          <a:r>
            <a:rPr lang="ru-RU" sz="2400" dirty="0" smtClean="0"/>
            <a:t>К8</a:t>
          </a:r>
        </a:p>
        <a:p>
          <a:endParaRPr lang="ru-RU" sz="2400" dirty="0" smtClean="0"/>
        </a:p>
        <a:p>
          <a:endParaRPr lang="ru-RU" sz="2400" dirty="0" smtClean="0"/>
        </a:p>
        <a:p>
          <a:endParaRPr lang="ru-RU" sz="2400" dirty="0" smtClean="0"/>
        </a:p>
        <a:p>
          <a:endParaRPr lang="ru-RU" sz="2400" dirty="0" smtClean="0"/>
        </a:p>
        <a:p>
          <a:r>
            <a:rPr lang="ru-RU" sz="2400" dirty="0" smtClean="0"/>
            <a:t>Решение коммуникативной задачи</a:t>
          </a:r>
        </a:p>
        <a:p>
          <a:r>
            <a:rPr lang="ru-RU" sz="2400" dirty="0" smtClean="0"/>
            <a:t>0-3 балла</a:t>
          </a:r>
          <a:endParaRPr lang="ru-RU" sz="2400" dirty="0"/>
        </a:p>
      </dgm:t>
    </dgm:pt>
    <dgm:pt modelId="{7E902873-3DD9-4190-8DE6-2302AF7E6262}" type="parTrans" cxnId="{5B7EA2D7-13AF-4E86-8C4D-179D37149698}">
      <dgm:prSet/>
      <dgm:spPr/>
      <dgm:t>
        <a:bodyPr/>
        <a:lstStyle/>
        <a:p>
          <a:endParaRPr lang="ru-RU"/>
        </a:p>
      </dgm:t>
    </dgm:pt>
    <dgm:pt modelId="{191864EF-E415-47F8-AFE1-FAE261799DB7}" type="sibTrans" cxnId="{5B7EA2D7-13AF-4E86-8C4D-179D37149698}">
      <dgm:prSet/>
      <dgm:spPr/>
      <dgm:t>
        <a:bodyPr/>
        <a:lstStyle/>
        <a:p>
          <a:endParaRPr lang="ru-RU"/>
        </a:p>
      </dgm:t>
    </dgm:pt>
    <dgm:pt modelId="{94265B4F-3411-4826-B901-BD9B49C7BA75}">
      <dgm:prSet phldrT="[Текст]" custT="1"/>
      <dgm:spPr/>
      <dgm:t>
        <a:bodyPr/>
        <a:lstStyle/>
        <a:p>
          <a:r>
            <a:rPr lang="ru-RU" sz="2400" dirty="0" smtClean="0"/>
            <a:t>К9</a:t>
          </a:r>
        </a:p>
        <a:p>
          <a:endParaRPr lang="ru-RU" sz="2400" dirty="0" smtClean="0"/>
        </a:p>
        <a:p>
          <a:endParaRPr lang="ru-RU" sz="2400" dirty="0" smtClean="0"/>
        </a:p>
        <a:p>
          <a:endParaRPr lang="ru-RU" sz="2400" dirty="0" smtClean="0"/>
        </a:p>
        <a:p>
          <a:endParaRPr lang="ru-RU" sz="2400" dirty="0" smtClean="0"/>
        </a:p>
        <a:p>
          <a:r>
            <a:rPr lang="ru-RU" sz="2400" dirty="0" smtClean="0"/>
            <a:t>Взаимодействие с собеседником</a:t>
          </a:r>
        </a:p>
        <a:p>
          <a:r>
            <a:rPr lang="ru-RU" sz="2400" dirty="0" smtClean="0"/>
            <a:t>0-3 балла</a:t>
          </a:r>
          <a:endParaRPr lang="ru-RU" sz="2400" dirty="0"/>
        </a:p>
      </dgm:t>
    </dgm:pt>
    <dgm:pt modelId="{6FEEBA12-53A7-4FA6-8D18-E5EBBCF77FEB}" type="parTrans" cxnId="{513A8D9D-984C-4D8B-A05D-4CE47D3D7861}">
      <dgm:prSet/>
      <dgm:spPr/>
      <dgm:t>
        <a:bodyPr/>
        <a:lstStyle/>
        <a:p>
          <a:endParaRPr lang="ru-RU"/>
        </a:p>
      </dgm:t>
    </dgm:pt>
    <dgm:pt modelId="{FA0FD1F3-44C5-4E0E-A675-8CCD55AD72B8}" type="sibTrans" cxnId="{513A8D9D-984C-4D8B-A05D-4CE47D3D7861}">
      <dgm:prSet/>
      <dgm:spPr/>
      <dgm:t>
        <a:bodyPr/>
        <a:lstStyle/>
        <a:p>
          <a:endParaRPr lang="ru-RU"/>
        </a:p>
      </dgm:t>
    </dgm:pt>
    <dgm:pt modelId="{BEC615F2-7D28-434A-808D-434F5BFA1EB5}">
      <dgm:prSet phldrT="[Текст]" custT="1"/>
      <dgm:spPr/>
      <dgm:t>
        <a:bodyPr/>
        <a:lstStyle/>
        <a:p>
          <a:r>
            <a:rPr lang="ru-RU" sz="2400" dirty="0" smtClean="0"/>
            <a:t>К10</a:t>
          </a:r>
        </a:p>
        <a:p>
          <a:endParaRPr lang="ru-RU" sz="2400" dirty="0" smtClean="0"/>
        </a:p>
        <a:p>
          <a:endParaRPr lang="ru-RU" sz="2400" dirty="0" smtClean="0"/>
        </a:p>
        <a:p>
          <a:endParaRPr lang="ru-RU" sz="2400" dirty="0" smtClean="0"/>
        </a:p>
        <a:p>
          <a:endParaRPr lang="ru-RU" sz="2400" dirty="0" smtClean="0"/>
        </a:p>
        <a:p>
          <a:r>
            <a:rPr lang="ru-RU" sz="2400" dirty="0" smtClean="0"/>
            <a:t>Лексическое и грамматическое оформление речи</a:t>
          </a:r>
          <a:endParaRPr lang="en-US" sz="2400" dirty="0" smtClean="0"/>
        </a:p>
        <a:p>
          <a:r>
            <a:rPr lang="en-US" sz="2400" dirty="0" smtClean="0"/>
            <a:t>0-2 </a:t>
          </a:r>
          <a:r>
            <a:rPr lang="ru-RU" sz="2400" dirty="0" smtClean="0"/>
            <a:t>балла</a:t>
          </a:r>
          <a:endParaRPr lang="en-US" sz="2400" dirty="0" smtClean="0"/>
        </a:p>
        <a:p>
          <a:endParaRPr lang="ru-RU" sz="2400" dirty="0"/>
        </a:p>
      </dgm:t>
    </dgm:pt>
    <dgm:pt modelId="{80507430-044F-42ED-A73A-EA040D032A10}" type="parTrans" cxnId="{17BA632E-6826-4258-BFF4-CD416348399A}">
      <dgm:prSet/>
      <dgm:spPr/>
      <dgm:t>
        <a:bodyPr/>
        <a:lstStyle/>
        <a:p>
          <a:endParaRPr lang="ru-RU"/>
        </a:p>
      </dgm:t>
    </dgm:pt>
    <dgm:pt modelId="{917ECF77-7F5B-4FB5-B84E-D45B40CA627E}" type="sibTrans" cxnId="{17BA632E-6826-4258-BFF4-CD416348399A}">
      <dgm:prSet/>
      <dgm:spPr/>
      <dgm:t>
        <a:bodyPr/>
        <a:lstStyle/>
        <a:p>
          <a:endParaRPr lang="ru-RU"/>
        </a:p>
      </dgm:t>
    </dgm:pt>
    <dgm:pt modelId="{7F4146DF-1BCA-4904-A162-BF1CCD6E3DAF}">
      <dgm:prSet phldrT="[Текст]" custT="1"/>
      <dgm:spPr>
        <a:scene3d>
          <a:camera prst="orthographicFront"/>
          <a:lightRig rig="threePt" dir="t"/>
        </a:scene3d>
        <a:sp3d>
          <a:bevelT prst="relaxedInset"/>
        </a:sp3d>
      </dgm:spPr>
      <dgm:t>
        <a:bodyPr/>
        <a:lstStyle/>
        <a:p>
          <a:r>
            <a:rPr lang="ru-RU" sz="2400" dirty="0" smtClean="0"/>
            <a:t>К11</a:t>
          </a:r>
        </a:p>
        <a:p>
          <a:endParaRPr lang="ru-RU" sz="2400" dirty="0" smtClean="0"/>
        </a:p>
        <a:p>
          <a:endParaRPr lang="ru-RU" sz="2400" dirty="0" smtClean="0"/>
        </a:p>
        <a:p>
          <a:endParaRPr lang="ru-RU" sz="2400" dirty="0" smtClean="0"/>
        </a:p>
        <a:p>
          <a:endParaRPr lang="ru-RU" sz="2400" dirty="0" smtClean="0"/>
        </a:p>
        <a:p>
          <a:r>
            <a:rPr lang="ru-RU" sz="2400" dirty="0" smtClean="0"/>
            <a:t>Произносительная сторона речи</a:t>
          </a:r>
        </a:p>
        <a:p>
          <a:r>
            <a:rPr lang="ru-RU" sz="2400" dirty="0" smtClean="0"/>
            <a:t>0-1 балл</a:t>
          </a:r>
          <a:endParaRPr lang="ru-RU" sz="2400" dirty="0"/>
        </a:p>
      </dgm:t>
    </dgm:pt>
    <dgm:pt modelId="{9B17F748-0319-45C7-9865-499D5CEC9C30}" type="parTrans" cxnId="{893514FB-FDA9-4D62-B304-01659D83FC8C}">
      <dgm:prSet/>
      <dgm:spPr/>
      <dgm:t>
        <a:bodyPr/>
        <a:lstStyle/>
        <a:p>
          <a:endParaRPr lang="ru-RU"/>
        </a:p>
      </dgm:t>
    </dgm:pt>
    <dgm:pt modelId="{7E21A17E-2C05-475A-80CB-20FF5338D0DD}" type="sibTrans" cxnId="{893514FB-FDA9-4D62-B304-01659D83FC8C}">
      <dgm:prSet/>
      <dgm:spPr/>
      <dgm:t>
        <a:bodyPr/>
        <a:lstStyle/>
        <a:p>
          <a:endParaRPr lang="ru-RU"/>
        </a:p>
      </dgm:t>
    </dgm:pt>
    <dgm:pt modelId="{7855497B-63CA-44F6-AA70-2D5681F13F14}" type="pres">
      <dgm:prSet presAssocID="{40E6EBC7-E599-4D5E-9EF0-698ACCB00C56}" presName="Name0" presStyleCnt="0">
        <dgm:presLayoutVars>
          <dgm:dir/>
          <dgm:resizeHandles val="exact"/>
        </dgm:presLayoutVars>
      </dgm:prSet>
      <dgm:spPr/>
      <dgm:t>
        <a:bodyPr/>
        <a:lstStyle/>
        <a:p>
          <a:endParaRPr lang="ru-RU"/>
        </a:p>
      </dgm:t>
    </dgm:pt>
    <dgm:pt modelId="{0DC5CE1E-0497-4F51-A7A0-DF7FCA7846F3}" type="pres">
      <dgm:prSet presAssocID="{530B7635-AC3A-4AB0-80FC-8ECDA64DF6CF}" presName="compNode" presStyleCnt="0"/>
      <dgm:spPr/>
    </dgm:pt>
    <dgm:pt modelId="{0110BE88-D92D-4C33-9F6E-50B439DA67BA}" type="pres">
      <dgm:prSet presAssocID="{530B7635-AC3A-4AB0-80FC-8ECDA64DF6CF}" presName="pictRect" presStyleLbl="node1" presStyleIdx="0" presStyleCnt="4"/>
      <dgm:spPr/>
    </dgm:pt>
    <dgm:pt modelId="{610C67DA-5F81-4ED2-8063-0CE30D9E622F}" type="pres">
      <dgm:prSet presAssocID="{530B7635-AC3A-4AB0-80FC-8ECDA64DF6CF}" presName="textRect" presStyleLbl="revTx" presStyleIdx="0" presStyleCnt="4" custScaleX="204351" custScaleY="1055610">
        <dgm:presLayoutVars>
          <dgm:bulletEnabled val="1"/>
        </dgm:presLayoutVars>
      </dgm:prSet>
      <dgm:spPr/>
      <dgm:t>
        <a:bodyPr/>
        <a:lstStyle/>
        <a:p>
          <a:endParaRPr lang="ru-RU"/>
        </a:p>
      </dgm:t>
    </dgm:pt>
    <dgm:pt modelId="{884EE1A0-262E-49FA-8B5E-03D6AB6DED3B}" type="pres">
      <dgm:prSet presAssocID="{191864EF-E415-47F8-AFE1-FAE261799DB7}" presName="sibTrans" presStyleLbl="sibTrans2D1" presStyleIdx="0" presStyleCnt="0"/>
      <dgm:spPr/>
      <dgm:t>
        <a:bodyPr/>
        <a:lstStyle/>
        <a:p>
          <a:endParaRPr lang="ru-RU"/>
        </a:p>
      </dgm:t>
    </dgm:pt>
    <dgm:pt modelId="{4A0626F0-D345-4A20-AC27-B8A00A3082A7}" type="pres">
      <dgm:prSet presAssocID="{94265B4F-3411-4826-B901-BD9B49C7BA75}" presName="compNode" presStyleCnt="0"/>
      <dgm:spPr/>
    </dgm:pt>
    <dgm:pt modelId="{1FF5FE61-F1AF-46E0-A38B-24C612154258}" type="pres">
      <dgm:prSet presAssocID="{94265B4F-3411-4826-B901-BD9B49C7BA75}" presName="pictRect" presStyleLbl="node1" presStyleIdx="1" presStyleCnt="4"/>
      <dgm:spPr/>
    </dgm:pt>
    <dgm:pt modelId="{5F727279-C424-4165-843F-801092C8C650}" type="pres">
      <dgm:prSet presAssocID="{94265B4F-3411-4826-B901-BD9B49C7BA75}" presName="textRect" presStyleLbl="revTx" presStyleIdx="1" presStyleCnt="4" custScaleX="204062" custScaleY="1074388">
        <dgm:presLayoutVars>
          <dgm:bulletEnabled val="1"/>
        </dgm:presLayoutVars>
      </dgm:prSet>
      <dgm:spPr/>
      <dgm:t>
        <a:bodyPr/>
        <a:lstStyle/>
        <a:p>
          <a:endParaRPr lang="ru-RU"/>
        </a:p>
      </dgm:t>
    </dgm:pt>
    <dgm:pt modelId="{1C68B9F0-A750-43C5-A894-06ED878EB8FD}" type="pres">
      <dgm:prSet presAssocID="{FA0FD1F3-44C5-4E0E-A675-8CCD55AD72B8}" presName="sibTrans" presStyleLbl="sibTrans2D1" presStyleIdx="0" presStyleCnt="0"/>
      <dgm:spPr/>
      <dgm:t>
        <a:bodyPr/>
        <a:lstStyle/>
        <a:p>
          <a:endParaRPr lang="ru-RU"/>
        </a:p>
      </dgm:t>
    </dgm:pt>
    <dgm:pt modelId="{B0B3D1AF-F574-4330-A21F-27FA9F3921C3}" type="pres">
      <dgm:prSet presAssocID="{BEC615F2-7D28-434A-808D-434F5BFA1EB5}" presName="compNode" presStyleCnt="0"/>
      <dgm:spPr/>
    </dgm:pt>
    <dgm:pt modelId="{7DD8ED83-07BF-46BE-B73F-C8887EFC42CE}" type="pres">
      <dgm:prSet presAssocID="{BEC615F2-7D28-434A-808D-434F5BFA1EB5}" presName="pictRect" presStyleLbl="node1" presStyleIdx="2" presStyleCnt="4"/>
      <dgm:spPr/>
    </dgm:pt>
    <dgm:pt modelId="{522A2BFB-7D61-48B3-A717-C0BDE203CF56}" type="pres">
      <dgm:prSet presAssocID="{BEC615F2-7D28-434A-808D-434F5BFA1EB5}" presName="textRect" presStyleLbl="revTx" presStyleIdx="2" presStyleCnt="4" custScaleX="146717" custScaleY="1292265">
        <dgm:presLayoutVars>
          <dgm:bulletEnabled val="1"/>
        </dgm:presLayoutVars>
      </dgm:prSet>
      <dgm:spPr/>
      <dgm:t>
        <a:bodyPr/>
        <a:lstStyle/>
        <a:p>
          <a:endParaRPr lang="ru-RU"/>
        </a:p>
      </dgm:t>
    </dgm:pt>
    <dgm:pt modelId="{E4E920CE-7284-40AB-90C3-7EC6EF8715D3}" type="pres">
      <dgm:prSet presAssocID="{917ECF77-7F5B-4FB5-B84E-D45B40CA627E}" presName="sibTrans" presStyleLbl="sibTrans2D1" presStyleIdx="0" presStyleCnt="0"/>
      <dgm:spPr/>
      <dgm:t>
        <a:bodyPr/>
        <a:lstStyle/>
        <a:p>
          <a:endParaRPr lang="ru-RU"/>
        </a:p>
      </dgm:t>
    </dgm:pt>
    <dgm:pt modelId="{FF5BEC32-0E8E-45B1-8283-E5E2072E6590}" type="pres">
      <dgm:prSet presAssocID="{7F4146DF-1BCA-4904-A162-BF1CCD6E3DAF}" presName="compNode" presStyleCnt="0"/>
      <dgm:spPr/>
    </dgm:pt>
    <dgm:pt modelId="{F8999FD6-EC2E-4142-91F1-A2D923D274AD}" type="pres">
      <dgm:prSet presAssocID="{7F4146DF-1BCA-4904-A162-BF1CCD6E3DAF}" presName="pictRect" presStyleLbl="node1" presStyleIdx="3" presStyleCnt="4"/>
      <dgm:spPr/>
    </dgm:pt>
    <dgm:pt modelId="{9A498EBB-3B04-4F2F-9607-DCD9C9586765}" type="pres">
      <dgm:prSet presAssocID="{7F4146DF-1BCA-4904-A162-BF1CCD6E3DAF}" presName="textRect" presStyleLbl="revTx" presStyleIdx="3" presStyleCnt="4" custScaleX="177971" custScaleY="1108197">
        <dgm:presLayoutVars>
          <dgm:bulletEnabled val="1"/>
        </dgm:presLayoutVars>
      </dgm:prSet>
      <dgm:spPr/>
      <dgm:t>
        <a:bodyPr/>
        <a:lstStyle/>
        <a:p>
          <a:endParaRPr lang="ru-RU"/>
        </a:p>
      </dgm:t>
    </dgm:pt>
  </dgm:ptLst>
  <dgm:cxnLst>
    <dgm:cxn modelId="{513A8D9D-984C-4D8B-A05D-4CE47D3D7861}" srcId="{40E6EBC7-E599-4D5E-9EF0-698ACCB00C56}" destId="{94265B4F-3411-4826-B901-BD9B49C7BA75}" srcOrd="1" destOrd="0" parTransId="{6FEEBA12-53A7-4FA6-8D18-E5EBBCF77FEB}" sibTransId="{FA0FD1F3-44C5-4E0E-A675-8CCD55AD72B8}"/>
    <dgm:cxn modelId="{893514FB-FDA9-4D62-B304-01659D83FC8C}" srcId="{40E6EBC7-E599-4D5E-9EF0-698ACCB00C56}" destId="{7F4146DF-1BCA-4904-A162-BF1CCD6E3DAF}" srcOrd="3" destOrd="0" parTransId="{9B17F748-0319-45C7-9865-499D5CEC9C30}" sibTransId="{7E21A17E-2C05-475A-80CB-20FF5338D0DD}"/>
    <dgm:cxn modelId="{8C6E3EB1-5984-447F-B3E5-B0081F84361E}" type="presOf" srcId="{FA0FD1F3-44C5-4E0E-A675-8CCD55AD72B8}" destId="{1C68B9F0-A750-43C5-A894-06ED878EB8FD}" srcOrd="0" destOrd="0" presId="urn:microsoft.com/office/officeart/2005/8/layout/pList1"/>
    <dgm:cxn modelId="{BC5A478C-47EB-42C0-89A2-D6D9781CAD72}" type="presOf" srcId="{7F4146DF-1BCA-4904-A162-BF1CCD6E3DAF}" destId="{9A498EBB-3B04-4F2F-9607-DCD9C9586765}" srcOrd="0" destOrd="0" presId="urn:microsoft.com/office/officeart/2005/8/layout/pList1"/>
    <dgm:cxn modelId="{9DDD60FE-E984-4CEE-BA51-C9203AFC5F9D}" type="presOf" srcId="{191864EF-E415-47F8-AFE1-FAE261799DB7}" destId="{884EE1A0-262E-49FA-8B5E-03D6AB6DED3B}" srcOrd="0" destOrd="0" presId="urn:microsoft.com/office/officeart/2005/8/layout/pList1"/>
    <dgm:cxn modelId="{169D4BDB-4E1D-4FC8-8495-E7AC8F5520AC}" type="presOf" srcId="{40E6EBC7-E599-4D5E-9EF0-698ACCB00C56}" destId="{7855497B-63CA-44F6-AA70-2D5681F13F14}" srcOrd="0" destOrd="0" presId="urn:microsoft.com/office/officeart/2005/8/layout/pList1"/>
    <dgm:cxn modelId="{5B7EA2D7-13AF-4E86-8C4D-179D37149698}" srcId="{40E6EBC7-E599-4D5E-9EF0-698ACCB00C56}" destId="{530B7635-AC3A-4AB0-80FC-8ECDA64DF6CF}" srcOrd="0" destOrd="0" parTransId="{7E902873-3DD9-4190-8DE6-2302AF7E6262}" sibTransId="{191864EF-E415-47F8-AFE1-FAE261799DB7}"/>
    <dgm:cxn modelId="{8861EFE4-7491-4F4F-8207-F9ED995DC0BE}" type="presOf" srcId="{530B7635-AC3A-4AB0-80FC-8ECDA64DF6CF}" destId="{610C67DA-5F81-4ED2-8063-0CE30D9E622F}" srcOrd="0" destOrd="0" presId="urn:microsoft.com/office/officeart/2005/8/layout/pList1"/>
    <dgm:cxn modelId="{17BA632E-6826-4258-BFF4-CD416348399A}" srcId="{40E6EBC7-E599-4D5E-9EF0-698ACCB00C56}" destId="{BEC615F2-7D28-434A-808D-434F5BFA1EB5}" srcOrd="2" destOrd="0" parTransId="{80507430-044F-42ED-A73A-EA040D032A10}" sibTransId="{917ECF77-7F5B-4FB5-B84E-D45B40CA627E}"/>
    <dgm:cxn modelId="{0E9932B6-3D68-4FC9-8592-B0DF7305C36C}" type="presOf" srcId="{917ECF77-7F5B-4FB5-B84E-D45B40CA627E}" destId="{E4E920CE-7284-40AB-90C3-7EC6EF8715D3}" srcOrd="0" destOrd="0" presId="urn:microsoft.com/office/officeart/2005/8/layout/pList1"/>
    <dgm:cxn modelId="{2A058EE6-A82E-4A09-8DF0-791C4341193F}" type="presOf" srcId="{BEC615F2-7D28-434A-808D-434F5BFA1EB5}" destId="{522A2BFB-7D61-48B3-A717-C0BDE203CF56}" srcOrd="0" destOrd="0" presId="urn:microsoft.com/office/officeart/2005/8/layout/pList1"/>
    <dgm:cxn modelId="{2DBC47BE-EF20-4E01-B796-AFCE883502E6}" type="presOf" srcId="{94265B4F-3411-4826-B901-BD9B49C7BA75}" destId="{5F727279-C424-4165-843F-801092C8C650}" srcOrd="0" destOrd="0" presId="urn:microsoft.com/office/officeart/2005/8/layout/pList1"/>
    <dgm:cxn modelId="{9176146B-89BC-4F73-9A82-013D0BAB8435}" type="presParOf" srcId="{7855497B-63CA-44F6-AA70-2D5681F13F14}" destId="{0DC5CE1E-0497-4F51-A7A0-DF7FCA7846F3}" srcOrd="0" destOrd="0" presId="urn:microsoft.com/office/officeart/2005/8/layout/pList1"/>
    <dgm:cxn modelId="{0671B5DD-25B6-40D0-AB17-F6551FF5DA37}" type="presParOf" srcId="{0DC5CE1E-0497-4F51-A7A0-DF7FCA7846F3}" destId="{0110BE88-D92D-4C33-9F6E-50B439DA67BA}" srcOrd="0" destOrd="0" presId="urn:microsoft.com/office/officeart/2005/8/layout/pList1"/>
    <dgm:cxn modelId="{A0BA2336-784B-4FFC-84C4-75476291EADE}" type="presParOf" srcId="{0DC5CE1E-0497-4F51-A7A0-DF7FCA7846F3}" destId="{610C67DA-5F81-4ED2-8063-0CE30D9E622F}" srcOrd="1" destOrd="0" presId="urn:microsoft.com/office/officeart/2005/8/layout/pList1"/>
    <dgm:cxn modelId="{3DE378A3-A84B-4C8B-9D0A-1DC76F3E3CBC}" type="presParOf" srcId="{7855497B-63CA-44F6-AA70-2D5681F13F14}" destId="{884EE1A0-262E-49FA-8B5E-03D6AB6DED3B}" srcOrd="1" destOrd="0" presId="urn:microsoft.com/office/officeart/2005/8/layout/pList1"/>
    <dgm:cxn modelId="{4A941FEC-7C85-4364-A1A0-2493EB432204}" type="presParOf" srcId="{7855497B-63CA-44F6-AA70-2D5681F13F14}" destId="{4A0626F0-D345-4A20-AC27-B8A00A3082A7}" srcOrd="2" destOrd="0" presId="urn:microsoft.com/office/officeart/2005/8/layout/pList1"/>
    <dgm:cxn modelId="{6D438806-F125-4E96-86F5-70C04668B7F8}" type="presParOf" srcId="{4A0626F0-D345-4A20-AC27-B8A00A3082A7}" destId="{1FF5FE61-F1AF-46E0-A38B-24C612154258}" srcOrd="0" destOrd="0" presId="urn:microsoft.com/office/officeart/2005/8/layout/pList1"/>
    <dgm:cxn modelId="{30C7BEDA-D027-4166-B03C-A1E74E40361E}" type="presParOf" srcId="{4A0626F0-D345-4A20-AC27-B8A00A3082A7}" destId="{5F727279-C424-4165-843F-801092C8C650}" srcOrd="1" destOrd="0" presId="urn:microsoft.com/office/officeart/2005/8/layout/pList1"/>
    <dgm:cxn modelId="{769F30A0-E32E-44E2-B2E1-07B54A5FB911}" type="presParOf" srcId="{7855497B-63CA-44F6-AA70-2D5681F13F14}" destId="{1C68B9F0-A750-43C5-A894-06ED878EB8FD}" srcOrd="3" destOrd="0" presId="urn:microsoft.com/office/officeart/2005/8/layout/pList1"/>
    <dgm:cxn modelId="{C8640CE4-2174-4B04-B572-F4294E9F11EB}" type="presParOf" srcId="{7855497B-63CA-44F6-AA70-2D5681F13F14}" destId="{B0B3D1AF-F574-4330-A21F-27FA9F3921C3}" srcOrd="4" destOrd="0" presId="urn:microsoft.com/office/officeart/2005/8/layout/pList1"/>
    <dgm:cxn modelId="{4ECBCA50-65DC-4DA5-B0C7-79EF38C0C35D}" type="presParOf" srcId="{B0B3D1AF-F574-4330-A21F-27FA9F3921C3}" destId="{7DD8ED83-07BF-46BE-B73F-C8887EFC42CE}" srcOrd="0" destOrd="0" presId="urn:microsoft.com/office/officeart/2005/8/layout/pList1"/>
    <dgm:cxn modelId="{5A32A404-3A90-4238-BED9-6074DF815F71}" type="presParOf" srcId="{B0B3D1AF-F574-4330-A21F-27FA9F3921C3}" destId="{522A2BFB-7D61-48B3-A717-C0BDE203CF56}" srcOrd="1" destOrd="0" presId="urn:microsoft.com/office/officeart/2005/8/layout/pList1"/>
    <dgm:cxn modelId="{C1D7F05A-4A41-4DFB-B10B-64F170AAD3D8}" type="presParOf" srcId="{7855497B-63CA-44F6-AA70-2D5681F13F14}" destId="{E4E920CE-7284-40AB-90C3-7EC6EF8715D3}" srcOrd="5" destOrd="0" presId="urn:microsoft.com/office/officeart/2005/8/layout/pList1"/>
    <dgm:cxn modelId="{860E959B-F2F6-429E-9B0A-AD7A1E901FA5}" type="presParOf" srcId="{7855497B-63CA-44F6-AA70-2D5681F13F14}" destId="{FF5BEC32-0E8E-45B1-8283-E5E2072E6590}" srcOrd="6" destOrd="0" presId="urn:microsoft.com/office/officeart/2005/8/layout/pList1"/>
    <dgm:cxn modelId="{E7285FDE-D127-46D2-8C37-D2ED7FE7503D}" type="presParOf" srcId="{FF5BEC32-0E8E-45B1-8283-E5E2072E6590}" destId="{F8999FD6-EC2E-4142-91F1-A2D923D274AD}" srcOrd="0" destOrd="0" presId="urn:microsoft.com/office/officeart/2005/8/layout/pList1"/>
    <dgm:cxn modelId="{943D5495-9CC2-46A9-A715-3C3127460141}" type="presParOf" srcId="{FF5BEC32-0E8E-45B1-8283-E5E2072E6590}" destId="{9A498EBB-3B04-4F2F-9607-DCD9C9586765}" srcOrd="1" destOrd="0" presId="urn:microsoft.com/office/officeart/2005/8/layout/p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BBFAFC-4471-4343-867B-BB39D2CFF960}">
      <dsp:nvSpPr>
        <dsp:cNvPr id="0" name=""/>
        <dsp:cNvSpPr/>
      </dsp:nvSpPr>
      <dsp:spPr>
        <a:xfrm>
          <a:off x="2373322" y="-111155"/>
          <a:ext cx="2336250" cy="2193527"/>
        </a:xfrm>
        <a:prstGeom prst="trapezoid">
          <a:avLst>
            <a:gd name="adj" fmla="val 67852"/>
          </a:avLst>
        </a:prstGeom>
        <a:solidFill>
          <a:schemeClr val="accent4">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t>К5 </a:t>
          </a:r>
        </a:p>
        <a:p>
          <a:pPr lvl="0" algn="ctr" defTabSz="889000">
            <a:lnSpc>
              <a:spcPct val="90000"/>
            </a:lnSpc>
            <a:spcBef>
              <a:spcPct val="0"/>
            </a:spcBef>
            <a:spcAft>
              <a:spcPct val="35000"/>
            </a:spcAft>
          </a:pPr>
          <a:r>
            <a:rPr lang="ru-RU" sz="2000" b="1" kern="1200" dirty="0" smtClean="0"/>
            <a:t>решение коммуникативной задачи </a:t>
          </a:r>
        </a:p>
        <a:p>
          <a:pPr lvl="0" algn="ctr" defTabSz="889000">
            <a:lnSpc>
              <a:spcPct val="90000"/>
            </a:lnSpc>
            <a:spcBef>
              <a:spcPct val="0"/>
            </a:spcBef>
            <a:spcAft>
              <a:spcPct val="35000"/>
            </a:spcAft>
          </a:pPr>
          <a:r>
            <a:rPr lang="ru-RU" sz="2000" b="1" kern="1200" dirty="0" smtClean="0"/>
            <a:t>0-3 балла</a:t>
          </a:r>
          <a:endParaRPr lang="ru-RU" sz="2000" b="1" kern="1200" dirty="0"/>
        </a:p>
      </dsp:txBody>
      <dsp:txXfrm>
        <a:off x="2373322" y="-111155"/>
        <a:ext cx="2336250" cy="2193527"/>
      </dsp:txXfrm>
    </dsp:sp>
    <dsp:sp modelId="{48CF2040-43FD-4CA6-9A80-CC1B96DFD954}">
      <dsp:nvSpPr>
        <dsp:cNvPr id="0" name=""/>
        <dsp:cNvSpPr/>
      </dsp:nvSpPr>
      <dsp:spPr>
        <a:xfrm>
          <a:off x="1186661" y="1860059"/>
          <a:ext cx="4746644" cy="1748903"/>
        </a:xfrm>
        <a:prstGeom prst="trapezoid">
          <a:avLst>
            <a:gd name="adj" fmla="val 67852"/>
          </a:avLst>
        </a:prstGeom>
        <a:solidFill>
          <a:schemeClr val="accent4">
            <a:alpha val="90000"/>
            <a:hueOff val="0"/>
            <a:satOff val="0"/>
            <a:lumOff val="0"/>
            <a:alphaOff val="-2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t>К6</a:t>
          </a:r>
        </a:p>
        <a:p>
          <a:pPr lvl="0" algn="ctr" defTabSz="889000">
            <a:lnSpc>
              <a:spcPct val="90000"/>
            </a:lnSpc>
            <a:spcBef>
              <a:spcPct val="0"/>
            </a:spcBef>
            <a:spcAft>
              <a:spcPct val="35000"/>
            </a:spcAft>
          </a:pPr>
          <a:r>
            <a:rPr lang="ru-RU" sz="2000" b="1" kern="1200" dirty="0" smtClean="0"/>
            <a:t>Лексико-грамматическое оформление речи</a:t>
          </a:r>
        </a:p>
        <a:p>
          <a:pPr lvl="0" algn="ctr" defTabSz="889000">
            <a:lnSpc>
              <a:spcPct val="90000"/>
            </a:lnSpc>
            <a:spcBef>
              <a:spcPct val="0"/>
            </a:spcBef>
            <a:spcAft>
              <a:spcPct val="35000"/>
            </a:spcAft>
          </a:pPr>
          <a:r>
            <a:rPr lang="ru-RU" sz="2000" b="1" kern="1200" dirty="0" smtClean="0"/>
            <a:t>0-2 балла</a:t>
          </a:r>
          <a:endParaRPr lang="ru-RU" sz="2000" b="1" kern="1200" dirty="0"/>
        </a:p>
      </dsp:txBody>
      <dsp:txXfrm>
        <a:off x="2017323" y="1860059"/>
        <a:ext cx="3085318" cy="1748903"/>
      </dsp:txXfrm>
    </dsp:sp>
    <dsp:sp modelId="{3C652348-ABF3-4FE9-8BA1-4CA64D82A914}">
      <dsp:nvSpPr>
        <dsp:cNvPr id="0" name=""/>
        <dsp:cNvSpPr/>
      </dsp:nvSpPr>
      <dsp:spPr>
        <a:xfrm>
          <a:off x="0" y="3608962"/>
          <a:ext cx="7119966" cy="1748903"/>
        </a:xfrm>
        <a:prstGeom prst="trapezoid">
          <a:avLst>
            <a:gd name="adj" fmla="val 67852"/>
          </a:avLst>
        </a:prstGeom>
        <a:solidFill>
          <a:schemeClr val="accent4">
            <a:alpha val="90000"/>
            <a:hueOff val="0"/>
            <a:satOff val="0"/>
            <a:lumOff val="0"/>
            <a:alpha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smtClean="0"/>
            <a:t>К7</a:t>
          </a:r>
        </a:p>
        <a:p>
          <a:pPr lvl="0" algn="ctr" defTabSz="889000">
            <a:lnSpc>
              <a:spcPct val="90000"/>
            </a:lnSpc>
            <a:spcBef>
              <a:spcPct val="0"/>
            </a:spcBef>
            <a:spcAft>
              <a:spcPct val="35000"/>
            </a:spcAft>
          </a:pPr>
          <a:r>
            <a:rPr lang="ru-RU" sz="2000" b="1" kern="1200" dirty="0" smtClean="0"/>
            <a:t>Произношение</a:t>
          </a:r>
        </a:p>
        <a:p>
          <a:pPr lvl="0" algn="ctr" defTabSz="889000">
            <a:lnSpc>
              <a:spcPct val="90000"/>
            </a:lnSpc>
            <a:spcBef>
              <a:spcPct val="0"/>
            </a:spcBef>
            <a:spcAft>
              <a:spcPct val="35000"/>
            </a:spcAft>
          </a:pPr>
          <a:r>
            <a:rPr lang="ru-RU" sz="2000" b="1" kern="1200" dirty="0" smtClean="0"/>
            <a:t>0-1 балла</a:t>
          </a:r>
          <a:endParaRPr lang="ru-RU" sz="2000" b="1" kern="1200" dirty="0"/>
        </a:p>
      </dsp:txBody>
      <dsp:txXfrm>
        <a:off x="1245994" y="3608962"/>
        <a:ext cx="4627977" cy="174890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10BE88-D92D-4C33-9F6E-50B439DA67BA}">
      <dsp:nvSpPr>
        <dsp:cNvPr id="0" name=""/>
        <dsp:cNvSpPr/>
      </dsp:nvSpPr>
      <dsp:spPr>
        <a:xfrm>
          <a:off x="823453" y="1735269"/>
          <a:ext cx="1138056" cy="78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0C67DA-5F81-4ED2-8063-0CE30D9E622F}">
      <dsp:nvSpPr>
        <dsp:cNvPr id="0" name=""/>
        <dsp:cNvSpPr/>
      </dsp:nvSpPr>
      <dsp:spPr>
        <a:xfrm>
          <a:off x="229666" y="502006"/>
          <a:ext cx="2325630" cy="4456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ru-RU" sz="2400" kern="1200" dirty="0" smtClean="0"/>
            <a:t>К8</a:t>
          </a:r>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r>
            <a:rPr lang="ru-RU" sz="2400" kern="1200" dirty="0" smtClean="0"/>
            <a:t>Решение коммуникативной задачи</a:t>
          </a:r>
        </a:p>
        <a:p>
          <a:pPr lvl="0" algn="ctr" defTabSz="1066800">
            <a:lnSpc>
              <a:spcPct val="90000"/>
            </a:lnSpc>
            <a:spcBef>
              <a:spcPct val="0"/>
            </a:spcBef>
            <a:spcAft>
              <a:spcPct val="35000"/>
            </a:spcAft>
          </a:pPr>
          <a:r>
            <a:rPr lang="ru-RU" sz="2400" kern="1200" dirty="0" smtClean="0"/>
            <a:t>0-3 балла</a:t>
          </a:r>
          <a:endParaRPr lang="ru-RU" sz="2400" kern="1200" dirty="0"/>
        </a:p>
      </dsp:txBody>
      <dsp:txXfrm>
        <a:off x="229666" y="502006"/>
        <a:ext cx="2325630" cy="4456987"/>
      </dsp:txXfrm>
    </dsp:sp>
    <dsp:sp modelId="{1FF5FE61-F1AF-46E0-A38B-24C612154258}">
      <dsp:nvSpPr>
        <dsp:cNvPr id="0" name=""/>
        <dsp:cNvSpPr/>
      </dsp:nvSpPr>
      <dsp:spPr>
        <a:xfrm>
          <a:off x="3261292" y="1735269"/>
          <a:ext cx="1138056" cy="78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727279-C424-4165-843F-801092C8C650}">
      <dsp:nvSpPr>
        <dsp:cNvPr id="0" name=""/>
        <dsp:cNvSpPr/>
      </dsp:nvSpPr>
      <dsp:spPr>
        <a:xfrm>
          <a:off x="2669150" y="462364"/>
          <a:ext cx="2322341" cy="4536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ru-RU" sz="2400" kern="1200" dirty="0" smtClean="0"/>
            <a:t>К9</a:t>
          </a:r>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r>
            <a:rPr lang="ru-RU" sz="2400" kern="1200" dirty="0" smtClean="0"/>
            <a:t>Взаимодействие с собеседником</a:t>
          </a:r>
        </a:p>
        <a:p>
          <a:pPr lvl="0" algn="ctr" defTabSz="1066800">
            <a:lnSpc>
              <a:spcPct val="90000"/>
            </a:lnSpc>
            <a:spcBef>
              <a:spcPct val="0"/>
            </a:spcBef>
            <a:spcAft>
              <a:spcPct val="35000"/>
            </a:spcAft>
          </a:pPr>
          <a:r>
            <a:rPr lang="ru-RU" sz="2400" kern="1200" dirty="0" smtClean="0"/>
            <a:t>0-3 балла</a:t>
          </a:r>
          <a:endParaRPr lang="ru-RU" sz="2400" kern="1200" dirty="0"/>
        </a:p>
      </dsp:txBody>
      <dsp:txXfrm>
        <a:off x="2669150" y="462364"/>
        <a:ext cx="2322341" cy="4536271"/>
      </dsp:txXfrm>
    </dsp:sp>
    <dsp:sp modelId="{7DD8ED83-07BF-46BE-B73F-C8887EFC42CE}">
      <dsp:nvSpPr>
        <dsp:cNvPr id="0" name=""/>
        <dsp:cNvSpPr/>
      </dsp:nvSpPr>
      <dsp:spPr>
        <a:xfrm>
          <a:off x="5371178" y="1735269"/>
          <a:ext cx="1138056" cy="78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2A2BFB-7D61-48B3-A717-C0BDE203CF56}">
      <dsp:nvSpPr>
        <dsp:cNvPr id="0" name=""/>
        <dsp:cNvSpPr/>
      </dsp:nvSpPr>
      <dsp:spPr>
        <a:xfrm>
          <a:off x="5105345" y="2404"/>
          <a:ext cx="1669723" cy="54561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ru-RU" sz="2400" kern="1200" dirty="0" smtClean="0"/>
            <a:t>К10</a:t>
          </a:r>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r>
            <a:rPr lang="ru-RU" sz="2400" kern="1200" dirty="0" smtClean="0"/>
            <a:t>Лексическое и грамматическое оформление речи</a:t>
          </a:r>
          <a:endParaRPr lang="en-US" sz="2400" kern="1200" dirty="0" smtClean="0"/>
        </a:p>
        <a:p>
          <a:pPr lvl="0" algn="ctr" defTabSz="1066800">
            <a:lnSpc>
              <a:spcPct val="90000"/>
            </a:lnSpc>
            <a:spcBef>
              <a:spcPct val="0"/>
            </a:spcBef>
            <a:spcAft>
              <a:spcPct val="35000"/>
            </a:spcAft>
          </a:pPr>
          <a:r>
            <a:rPr lang="en-US" sz="2400" kern="1200" dirty="0" smtClean="0"/>
            <a:t>0-2 </a:t>
          </a:r>
          <a:r>
            <a:rPr lang="ru-RU" sz="2400" kern="1200" dirty="0" smtClean="0"/>
            <a:t>балла</a:t>
          </a:r>
          <a:endParaRPr lang="en-US" sz="2400" kern="1200" dirty="0" smtClean="0"/>
        </a:p>
        <a:p>
          <a:pPr lvl="0" algn="ctr" defTabSz="1066800">
            <a:lnSpc>
              <a:spcPct val="90000"/>
            </a:lnSpc>
            <a:spcBef>
              <a:spcPct val="0"/>
            </a:spcBef>
            <a:spcAft>
              <a:spcPct val="35000"/>
            </a:spcAft>
          </a:pPr>
          <a:endParaRPr lang="ru-RU" sz="2400" kern="1200" dirty="0"/>
        </a:p>
      </dsp:txBody>
      <dsp:txXfrm>
        <a:off x="5105345" y="2404"/>
        <a:ext cx="1669723" cy="5456190"/>
      </dsp:txXfrm>
    </dsp:sp>
    <dsp:sp modelId="{F8999FD6-EC2E-4142-91F1-A2D923D274AD}">
      <dsp:nvSpPr>
        <dsp:cNvPr id="0" name=""/>
        <dsp:cNvSpPr/>
      </dsp:nvSpPr>
      <dsp:spPr>
        <a:xfrm>
          <a:off x="7332599" y="1735269"/>
          <a:ext cx="1138056" cy="784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498EBB-3B04-4F2F-9607-DCD9C9586765}">
      <dsp:nvSpPr>
        <dsp:cNvPr id="0" name=""/>
        <dsp:cNvSpPr/>
      </dsp:nvSpPr>
      <dsp:spPr>
        <a:xfrm>
          <a:off x="6888922" y="390990"/>
          <a:ext cx="2025411" cy="4679019"/>
        </a:xfrm>
        <a:prstGeom prst="rect">
          <a:avLst/>
        </a:prstGeom>
        <a:noFill/>
        <a:ln>
          <a:noFill/>
        </a:ln>
        <a:effectLst/>
        <a:scene3d>
          <a:camera prst="orthographicFront"/>
          <a:lightRig rig="threePt" dir="t"/>
        </a:scene3d>
        <a:sp3d>
          <a:bevelT prst="relaxedInset"/>
        </a:sp3d>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ru-RU" sz="2400" kern="1200" dirty="0" smtClean="0"/>
            <a:t>К11</a:t>
          </a:r>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endParaRPr lang="ru-RU" sz="2400" kern="1200" dirty="0" smtClean="0"/>
        </a:p>
        <a:p>
          <a:pPr lvl="0" algn="ctr" defTabSz="1066800">
            <a:lnSpc>
              <a:spcPct val="90000"/>
            </a:lnSpc>
            <a:spcBef>
              <a:spcPct val="0"/>
            </a:spcBef>
            <a:spcAft>
              <a:spcPct val="35000"/>
            </a:spcAft>
          </a:pPr>
          <a:r>
            <a:rPr lang="ru-RU" sz="2400" kern="1200" dirty="0" smtClean="0"/>
            <a:t>Произносительная сторона речи</a:t>
          </a:r>
        </a:p>
        <a:p>
          <a:pPr lvl="0" algn="ctr" defTabSz="1066800">
            <a:lnSpc>
              <a:spcPct val="90000"/>
            </a:lnSpc>
            <a:spcBef>
              <a:spcPct val="0"/>
            </a:spcBef>
            <a:spcAft>
              <a:spcPct val="35000"/>
            </a:spcAft>
          </a:pPr>
          <a:r>
            <a:rPr lang="ru-RU" sz="2400" kern="1200" dirty="0" smtClean="0"/>
            <a:t>0-1 балл</a:t>
          </a:r>
          <a:endParaRPr lang="ru-RU" sz="2400" kern="1200" dirty="0"/>
        </a:p>
      </dsp:txBody>
      <dsp:txXfrm>
        <a:off x="6888922" y="390990"/>
        <a:ext cx="2025411" cy="46790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0CB5B2-6F21-4639-9854-17BCF5AAC035}" type="datetimeFigureOut">
              <a:rPr lang="ru-RU" smtClean="0"/>
              <a:t>22.03.2012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66C3B0-2F15-4153-8105-E7698B29312E}"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16</a:t>
            </a:fld>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37</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26</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27</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28</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29</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При получении экзаменуемым «0» баллов по критерию «</a:t>
            </a:r>
            <a:r>
              <a:rPr lang="ru-RU" sz="1200" dirty="0" smtClean="0"/>
              <a:t>Решение коммуникативной задачи» всё задание оценивается в «0» баллов</a:t>
            </a:r>
          </a:p>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33</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34</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35</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FCB8E5-8B73-4C7C-A522-6B4D2C522E61}" type="slidenum">
              <a:rPr lang="ru-RU" smtClean="0"/>
              <a:pPr/>
              <a:t>36</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3E94DD2-A39F-471C-BF36-641A7446685C}" type="datetimeFigureOut">
              <a:rPr lang="ru-RU" smtClean="0"/>
              <a:t>22.03.2012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E94DD2-A39F-471C-BF36-641A7446685C}" type="datetimeFigureOut">
              <a:rPr lang="ru-RU" smtClean="0"/>
              <a:t>22.03.2012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E94DD2-A39F-471C-BF36-641A7446685C}" type="datetimeFigureOut">
              <a:rPr lang="ru-RU" smtClean="0"/>
              <a:t>22.03.2012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4CC8BB70-0666-4850-B2C6-744666B5F0F3}" type="slidenum">
              <a:rPr lang="ru-RU"/>
              <a:pPr/>
              <a:t>‹#›</a:t>
            </a:fld>
            <a:endParaRPr lang="ru-RU"/>
          </a:p>
        </p:txBody>
      </p:sp>
    </p:spTree>
    <p:extLst>
      <p:ext uri="{BB962C8B-B14F-4D97-AF65-F5344CB8AC3E}">
        <p14:creationId xmlns="" xmlns:p14="http://schemas.microsoft.com/office/powerpoint/2010/main" val="350850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3E94DD2-A39F-471C-BF36-641A7446685C}" type="datetimeFigureOut">
              <a:rPr lang="ru-RU" smtClean="0"/>
              <a:t>22.03.2012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3E94DD2-A39F-471C-BF36-641A7446685C}" type="datetimeFigureOut">
              <a:rPr lang="ru-RU" smtClean="0"/>
              <a:t>22.03.2012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3E94DD2-A39F-471C-BF36-641A7446685C}" type="datetimeFigureOut">
              <a:rPr lang="ru-RU" smtClean="0"/>
              <a:t>22.03.2012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3E94DD2-A39F-471C-BF36-641A7446685C}" type="datetimeFigureOut">
              <a:rPr lang="ru-RU" smtClean="0"/>
              <a:t>22.03.2012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3E94DD2-A39F-471C-BF36-641A7446685C}" type="datetimeFigureOut">
              <a:rPr lang="ru-RU" smtClean="0"/>
              <a:t>22.03.2012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3E94DD2-A39F-471C-BF36-641A7446685C}" type="datetimeFigureOut">
              <a:rPr lang="ru-RU" smtClean="0"/>
              <a:t>22.03.2012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E94DD2-A39F-471C-BF36-641A7446685C}" type="datetimeFigureOut">
              <a:rPr lang="ru-RU" smtClean="0"/>
              <a:t>22.03.2012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3E94DD2-A39F-471C-BF36-641A7446685C}" type="datetimeFigureOut">
              <a:rPr lang="ru-RU" smtClean="0"/>
              <a:t>22.03.2012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99497A-3D50-4BB4-B92A-7E813E4EFFE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94DD2-A39F-471C-BF36-641A7446685C}" type="datetimeFigureOut">
              <a:rPr lang="ru-RU" smtClean="0"/>
              <a:t>22.03.2012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9497A-3D50-4BB4-B92A-7E813E4EFFE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488" y="2130425"/>
            <a:ext cx="3571900" cy="1470025"/>
          </a:xfrm>
        </p:spPr>
        <p:txBody>
          <a:bodyPr/>
          <a:lstStyle/>
          <a:p>
            <a:r>
              <a:rPr lang="ru-RU" dirty="0" smtClean="0"/>
              <a:t>Оценивание</a:t>
            </a:r>
            <a:br>
              <a:rPr lang="ru-RU" dirty="0" smtClean="0"/>
            </a:br>
            <a:r>
              <a:rPr lang="ru-RU" dirty="0" smtClean="0"/>
              <a:t>ГИА</a:t>
            </a:r>
            <a:endParaRPr lang="ru-RU" dirty="0"/>
          </a:p>
        </p:txBody>
      </p:sp>
      <p:sp>
        <p:nvSpPr>
          <p:cNvPr id="3" name="Подзаголовок 2"/>
          <p:cNvSpPr>
            <a:spLocks noGrp="1"/>
          </p:cNvSpPr>
          <p:nvPr>
            <p:ph type="subTitle" idx="1"/>
          </p:nvPr>
        </p:nvSpPr>
        <p:spPr>
          <a:xfrm>
            <a:off x="3857620" y="4929198"/>
            <a:ext cx="2571768" cy="709602"/>
          </a:xfrm>
        </p:spPr>
        <p:txBody>
          <a:bodyPr>
            <a:normAutofit/>
          </a:bodyPr>
          <a:lstStyle/>
          <a:p>
            <a:r>
              <a:rPr lang="ru-RU" sz="1800" dirty="0" smtClean="0">
                <a:solidFill>
                  <a:schemeClr val="tx1"/>
                </a:solidFill>
              </a:rPr>
              <a:t>Юрлова Н.А.</a:t>
            </a:r>
          </a:p>
          <a:p>
            <a:r>
              <a:rPr lang="ru-RU" sz="1800" dirty="0" smtClean="0">
                <a:solidFill>
                  <a:schemeClr val="tx1"/>
                </a:solidFill>
              </a:rPr>
              <a:t>ГБОУ ДПО НИРО</a:t>
            </a:r>
            <a:endParaRPr lang="ru-RU" sz="1800" dirty="0">
              <a:solidFill>
                <a:schemeClr val="tx1"/>
              </a:solidFill>
            </a:endParaRPr>
          </a:p>
        </p:txBody>
      </p:sp>
      <p:pic>
        <p:nvPicPr>
          <p:cNvPr id="63490" name="Picture 2" descr="http://im3-tub-ru.yandex.net/i?id=97435644-45-72"/>
          <p:cNvPicPr>
            <a:picLocks noChangeAspect="1" noChangeArrowheads="1"/>
          </p:cNvPicPr>
          <p:nvPr/>
        </p:nvPicPr>
        <p:blipFill>
          <a:blip r:embed="rId2" cstate="print"/>
          <a:srcRect/>
          <a:stretch>
            <a:fillRect/>
          </a:stretch>
        </p:blipFill>
        <p:spPr bwMode="auto">
          <a:xfrm>
            <a:off x="357158" y="141241"/>
            <a:ext cx="2345072" cy="2644817"/>
          </a:xfrm>
          <a:prstGeom prst="rect">
            <a:avLst/>
          </a:prstGeom>
          <a:noFill/>
        </p:spPr>
      </p:pic>
      <p:pic>
        <p:nvPicPr>
          <p:cNvPr id="63492" name="Picture 4" descr="http://im3-tub-ru.yandex.net/i?id=339764576-29-72"/>
          <p:cNvPicPr>
            <a:picLocks noChangeAspect="1" noChangeArrowheads="1"/>
          </p:cNvPicPr>
          <p:nvPr/>
        </p:nvPicPr>
        <p:blipFill>
          <a:blip r:embed="rId3" cstate="print"/>
          <a:srcRect/>
          <a:stretch>
            <a:fillRect/>
          </a:stretch>
        </p:blipFill>
        <p:spPr bwMode="auto">
          <a:xfrm>
            <a:off x="6357950" y="214290"/>
            <a:ext cx="2571758" cy="2571758"/>
          </a:xfrm>
          <a:prstGeom prst="rect">
            <a:avLst/>
          </a:prstGeom>
          <a:noFill/>
        </p:spPr>
      </p:pic>
      <p:pic>
        <p:nvPicPr>
          <p:cNvPr id="63494" name="Picture 6" descr="http://im6-tub-ru.yandex.net/i?id=309385124-40-72"/>
          <p:cNvPicPr>
            <a:picLocks noChangeAspect="1" noChangeArrowheads="1"/>
          </p:cNvPicPr>
          <p:nvPr/>
        </p:nvPicPr>
        <p:blipFill>
          <a:blip r:embed="rId4" cstate="print"/>
          <a:srcRect/>
          <a:stretch>
            <a:fillRect/>
          </a:stretch>
        </p:blipFill>
        <p:spPr bwMode="auto">
          <a:xfrm>
            <a:off x="6715141" y="2714620"/>
            <a:ext cx="2428860" cy="26023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Организация текста</a:t>
            </a:r>
            <a:endParaRPr lang="ru-RU" dirty="0"/>
          </a:p>
        </p:txBody>
      </p:sp>
      <p:sp>
        <p:nvSpPr>
          <p:cNvPr id="3" name="Содержимое 2"/>
          <p:cNvSpPr>
            <a:spLocks noGrp="1"/>
          </p:cNvSpPr>
          <p:nvPr>
            <p:ph idx="1"/>
          </p:nvPr>
        </p:nvSpPr>
        <p:spPr/>
        <p:txBody>
          <a:bodyPr>
            <a:normAutofit fontScale="92500" lnSpcReduction="20000"/>
          </a:bodyPr>
          <a:lstStyle/>
          <a:p>
            <a:r>
              <a:rPr lang="ru-RU" dirty="0"/>
              <a:t>л</a:t>
            </a:r>
            <a:r>
              <a:rPr lang="ru-RU" dirty="0" smtClean="0"/>
              <a:t>огичность текста письма;</a:t>
            </a:r>
          </a:p>
          <a:p>
            <a:r>
              <a:rPr lang="ru-RU" dirty="0"/>
              <a:t>с</a:t>
            </a:r>
            <a:r>
              <a:rPr lang="ru-RU" dirty="0" smtClean="0"/>
              <a:t>вязность текста, которая обеспечивается использованием языковых средств логической (вводных слов, союзов, союзных слов и т.д.)</a:t>
            </a:r>
          </a:p>
          <a:p>
            <a:r>
              <a:rPr lang="ru-RU" dirty="0" smtClean="0"/>
              <a:t>структурирование текста (деление на абзацы, наличие вступления и заключения);</a:t>
            </a:r>
          </a:p>
          <a:p>
            <a:r>
              <a:rPr lang="ru-RU" dirty="0"/>
              <a:t>о</a:t>
            </a:r>
            <a:r>
              <a:rPr lang="ru-RU" dirty="0" smtClean="0"/>
              <a:t>формление текста в соответствии с нормами этикета, принятыми в странах изучаемого языка (наличие обращения, завершающей фразы, имени автора на отдельной строке, адреса и даты в правом верхнем углу).</a:t>
            </a:r>
            <a:endParaRPr lang="ru-RU" dirty="0"/>
          </a:p>
        </p:txBody>
      </p:sp>
      <p:pic>
        <p:nvPicPr>
          <p:cNvPr id="44034" name="Picture 2" descr="http://im2-tub-ru.yandex.net/i?id=339968503-44-72"/>
          <p:cNvPicPr>
            <a:picLocks noChangeAspect="1" noChangeArrowheads="1"/>
          </p:cNvPicPr>
          <p:nvPr/>
        </p:nvPicPr>
        <p:blipFill>
          <a:blip r:embed="rId2" cstate="print"/>
          <a:srcRect/>
          <a:stretch>
            <a:fillRect/>
          </a:stretch>
        </p:blipFill>
        <p:spPr bwMode="auto">
          <a:xfrm>
            <a:off x="285720" y="95227"/>
            <a:ext cx="1857388" cy="154781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142852"/>
          <a:ext cx="8786874" cy="6492099"/>
        </p:xfrm>
        <a:graphic>
          <a:graphicData uri="http://schemas.openxmlformats.org/drawingml/2006/table">
            <a:tbl>
              <a:tblPr firstRow="1" bandRow="1">
                <a:tableStyleId>{5C22544A-7EE6-4342-B048-85BDC9FD1C3A}</a:tableStyleId>
              </a:tblPr>
              <a:tblGrid>
                <a:gridCol w="500068"/>
                <a:gridCol w="1500198"/>
                <a:gridCol w="2357452"/>
                <a:gridCol w="2428892"/>
                <a:gridCol w="2000264"/>
              </a:tblGrid>
              <a:tr h="535156">
                <a:tc gridSpan="5">
                  <a:txBody>
                    <a:bodyPr/>
                    <a:lstStyle/>
                    <a:p>
                      <a:pPr algn="ctr"/>
                      <a:r>
                        <a:rPr lang="ru-RU" dirty="0" smtClean="0"/>
                        <a:t>Критерии оценивания выполнения задания С1 (личное письмо)</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464976">
                <a:tc>
                  <a:txBody>
                    <a:bodyPr/>
                    <a:lstStyle/>
                    <a:p>
                      <a:endParaRPr lang="ru-RU" dirty="0"/>
                    </a:p>
                  </a:txBody>
                  <a:tcPr/>
                </a:tc>
                <a:tc>
                  <a:txBody>
                    <a:bodyPr/>
                    <a:lstStyle/>
                    <a:p>
                      <a:r>
                        <a:rPr lang="ru-RU" dirty="0" smtClean="0"/>
                        <a:t>Критерии</a:t>
                      </a:r>
                    </a:p>
                    <a:p>
                      <a:r>
                        <a:rPr lang="ru-RU" dirty="0" smtClean="0"/>
                        <a:t>оценивания</a:t>
                      </a:r>
                      <a:endParaRPr lang="ru-RU" dirty="0"/>
                    </a:p>
                  </a:txBody>
                  <a:tcPr/>
                </a:tc>
                <a:tc>
                  <a:txBody>
                    <a:bodyPr/>
                    <a:lstStyle/>
                    <a:p>
                      <a:pPr algn="ctr"/>
                      <a:r>
                        <a:rPr lang="ru-RU" dirty="0" smtClean="0"/>
                        <a:t>2 балла</a:t>
                      </a:r>
                    </a:p>
                  </a:txBody>
                  <a:tcPr/>
                </a:tc>
                <a:tc>
                  <a:txBody>
                    <a:bodyPr/>
                    <a:lstStyle/>
                    <a:p>
                      <a:pPr algn="ctr"/>
                      <a:r>
                        <a:rPr lang="ru-RU" dirty="0" smtClean="0"/>
                        <a:t>1</a:t>
                      </a:r>
                    </a:p>
                    <a:p>
                      <a:pPr algn="ctr"/>
                      <a:r>
                        <a:rPr lang="ru-RU" dirty="0" smtClean="0"/>
                        <a:t>балл</a:t>
                      </a:r>
                      <a:endParaRPr lang="ru-RU" dirty="0"/>
                    </a:p>
                  </a:txBody>
                  <a:tcPr/>
                </a:tc>
                <a:tc>
                  <a:txBody>
                    <a:bodyPr/>
                    <a:lstStyle/>
                    <a:p>
                      <a:pPr algn="ctr"/>
                      <a:r>
                        <a:rPr lang="ru-RU" dirty="0" smtClean="0"/>
                        <a:t>0</a:t>
                      </a:r>
                    </a:p>
                    <a:p>
                      <a:pPr algn="ctr"/>
                      <a:r>
                        <a:rPr lang="ru-RU" dirty="0" smtClean="0"/>
                        <a:t>баллов</a:t>
                      </a:r>
                      <a:endParaRPr lang="ru-RU" dirty="0"/>
                    </a:p>
                  </a:txBody>
                  <a:tcPr/>
                </a:tc>
              </a:tr>
              <a:tr h="5316863">
                <a:tc>
                  <a:txBody>
                    <a:bodyPr/>
                    <a:lstStyle/>
                    <a:p>
                      <a:r>
                        <a:rPr lang="ru-RU" sz="1800" dirty="0" smtClean="0"/>
                        <a:t>К2</a:t>
                      </a:r>
                      <a:endParaRPr lang="ru-RU" sz="1800" dirty="0"/>
                    </a:p>
                  </a:txBody>
                  <a:tcPr/>
                </a:tc>
                <a:tc>
                  <a:txBody>
                    <a:bodyPr/>
                    <a:lstStyle/>
                    <a:p>
                      <a:r>
                        <a:rPr lang="ru-RU" sz="1800" dirty="0" smtClean="0"/>
                        <a:t>Организация</a:t>
                      </a:r>
                      <a:r>
                        <a:rPr lang="ru-RU" sz="1800" baseline="0" dirty="0" smtClean="0"/>
                        <a:t> текста</a:t>
                      </a:r>
                      <a:endParaRPr lang="ru-RU" sz="1800" dirty="0" smtClean="0"/>
                    </a:p>
                  </a:txBody>
                  <a:tcPr/>
                </a:tc>
                <a:tc>
                  <a:txBody>
                    <a:bodyPr/>
                    <a:lstStyle/>
                    <a:p>
                      <a:r>
                        <a:rPr lang="ru-RU" sz="1800" dirty="0" smtClean="0"/>
                        <a:t>Текст логично выстроен и разделён на абзацы; правильно</a:t>
                      </a:r>
                      <a:r>
                        <a:rPr lang="ru-RU" sz="1800" baseline="0" dirty="0" smtClean="0"/>
                        <a:t> использованы языковые средства для передачи логической связи; оформление текста соответствует нормам письменного текста</a:t>
                      </a:r>
                      <a:endParaRPr lang="ru-RU" sz="1800" dirty="0"/>
                    </a:p>
                  </a:txBody>
                  <a:tcPr/>
                </a:tc>
                <a:tc>
                  <a:txBody>
                    <a:bodyPr/>
                    <a:lstStyle/>
                    <a:p>
                      <a:r>
                        <a:rPr lang="ru-RU" sz="1800" dirty="0" smtClean="0"/>
                        <a:t>Текст в основном логично выстроен, но имеются недостатки (1-2) при использовании средств логической связи и или делении</a:t>
                      </a:r>
                      <a:r>
                        <a:rPr lang="ru-RU" sz="1800" baseline="0" dirty="0" smtClean="0"/>
                        <a:t> на абзацы или имеются отдельные нарушения в структурном оформлении текста письма </a:t>
                      </a:r>
                      <a:endParaRPr lang="ru-RU" sz="1800" dirty="0"/>
                    </a:p>
                  </a:txBody>
                  <a:tcPr/>
                </a:tc>
                <a:tc>
                  <a:txBody>
                    <a:bodyPr/>
                    <a:lstStyle/>
                    <a:p>
                      <a:r>
                        <a:rPr lang="ru-RU" sz="1800" dirty="0" smtClean="0"/>
                        <a:t>Текст выстроен нелогично; допущены многочисленные ошибки в структурном оформлении письма или оформление текста не соответствует нормам письменного этикета, принятого в стане изучаемого языка</a:t>
                      </a:r>
                      <a:endParaRPr lang="ru-RU" sz="18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Лексико-грамматическое оформление речи</a:t>
            </a:r>
            <a:endParaRPr lang="ru-RU" dirty="0"/>
          </a:p>
        </p:txBody>
      </p:sp>
      <p:sp>
        <p:nvSpPr>
          <p:cNvPr id="3" name="Содержимое 2"/>
          <p:cNvSpPr>
            <a:spLocks noGrp="1"/>
          </p:cNvSpPr>
          <p:nvPr>
            <p:ph idx="1"/>
          </p:nvPr>
        </p:nvSpPr>
        <p:spPr>
          <a:xfrm>
            <a:off x="457200" y="1600200"/>
            <a:ext cx="4829180" cy="4525963"/>
          </a:xfrm>
        </p:spPr>
        <p:txBody>
          <a:bodyPr>
            <a:normAutofit fontScale="92500" lnSpcReduction="20000"/>
          </a:bodyPr>
          <a:lstStyle/>
          <a:p>
            <a:r>
              <a:rPr lang="ru-RU" dirty="0"/>
              <a:t>с</a:t>
            </a:r>
            <a:r>
              <a:rPr lang="ru-RU" dirty="0" smtClean="0"/>
              <a:t>оответствие использование лексических единиц и грамматических структур поставленной коммуникативной задаче;</a:t>
            </a:r>
          </a:p>
          <a:p>
            <a:r>
              <a:rPr lang="ru-RU" dirty="0"/>
              <a:t>р</a:t>
            </a:r>
            <a:r>
              <a:rPr lang="ru-RU" dirty="0" smtClean="0"/>
              <a:t>азнообразие используемой лексике (её соответствие уровню А2);</a:t>
            </a:r>
          </a:p>
          <a:p>
            <a:r>
              <a:rPr lang="ru-RU" dirty="0"/>
              <a:t>н</a:t>
            </a:r>
            <a:r>
              <a:rPr lang="ru-RU" dirty="0" smtClean="0"/>
              <a:t>аличие простых и сложных предложений</a:t>
            </a:r>
            <a:endParaRPr lang="ru-RU" dirty="0"/>
          </a:p>
        </p:txBody>
      </p:sp>
      <p:pic>
        <p:nvPicPr>
          <p:cNvPr id="41986" name="Picture 2" descr="http://im4-tub-ru.yandex.net/i?id=203994231-12-72"/>
          <p:cNvPicPr>
            <a:picLocks noChangeAspect="1" noChangeArrowheads="1"/>
          </p:cNvPicPr>
          <p:nvPr/>
        </p:nvPicPr>
        <p:blipFill>
          <a:blip r:embed="rId2" cstate="print"/>
          <a:srcRect/>
          <a:stretch>
            <a:fillRect/>
          </a:stretch>
        </p:blipFill>
        <p:spPr bwMode="auto">
          <a:xfrm>
            <a:off x="6500826" y="1785926"/>
            <a:ext cx="1428750" cy="2362210"/>
          </a:xfrm>
          <a:prstGeom prst="rect">
            <a:avLst/>
          </a:prstGeom>
          <a:noFill/>
        </p:spPr>
      </p:pic>
      <p:pic>
        <p:nvPicPr>
          <p:cNvPr id="41988" name="Picture 4" descr="http://im5-tub-ru.yandex.net/i?id=212355262-43-72"/>
          <p:cNvPicPr>
            <a:picLocks noChangeAspect="1" noChangeArrowheads="1"/>
          </p:cNvPicPr>
          <p:nvPr/>
        </p:nvPicPr>
        <p:blipFill>
          <a:blip r:embed="rId3" cstate="print"/>
          <a:srcRect/>
          <a:stretch>
            <a:fillRect/>
          </a:stretch>
        </p:blipFill>
        <p:spPr bwMode="auto">
          <a:xfrm>
            <a:off x="285720" y="357166"/>
            <a:ext cx="1428750" cy="10668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766419"/>
        </p:xfrm>
        <a:graphic>
          <a:graphicData uri="http://schemas.openxmlformats.org/drawingml/2006/table">
            <a:tbl>
              <a:tblPr firstRow="1" bandRow="1">
                <a:tableStyleId>{5C22544A-7EE6-4342-B048-85BDC9FD1C3A}</a:tableStyleId>
              </a:tblPr>
              <a:tblGrid>
                <a:gridCol w="520392"/>
                <a:gridCol w="1263803"/>
                <a:gridCol w="1784195"/>
                <a:gridCol w="2230246"/>
                <a:gridCol w="1821364"/>
                <a:gridCol w="1524000"/>
              </a:tblGrid>
              <a:tr h="535156">
                <a:tc gridSpan="6">
                  <a:txBody>
                    <a:bodyPr/>
                    <a:lstStyle/>
                    <a:p>
                      <a:pPr algn="ctr"/>
                      <a:r>
                        <a:rPr lang="ru-RU" dirty="0" smtClean="0"/>
                        <a:t>Критерии оценивания выполнения задания С1 (личное письмо)</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464976">
                <a:tc>
                  <a:txBody>
                    <a:bodyPr/>
                    <a:lstStyle/>
                    <a:p>
                      <a:endParaRPr lang="ru-RU" dirty="0"/>
                    </a:p>
                  </a:txBody>
                  <a:tcPr/>
                </a:tc>
                <a:tc>
                  <a:txBody>
                    <a:bodyPr/>
                    <a:lstStyle/>
                    <a:p>
                      <a:r>
                        <a:rPr lang="ru-RU" dirty="0" smtClean="0"/>
                        <a:t>Критерии</a:t>
                      </a:r>
                    </a:p>
                    <a:p>
                      <a:r>
                        <a:rPr lang="ru-RU" dirty="0" smtClean="0"/>
                        <a:t>оценивания</a:t>
                      </a:r>
                      <a:endParaRPr lang="ru-RU" dirty="0"/>
                    </a:p>
                  </a:txBody>
                  <a:tcPr/>
                </a:tc>
                <a:tc>
                  <a:txBody>
                    <a:bodyPr/>
                    <a:lstStyle/>
                    <a:p>
                      <a:pPr algn="ctr"/>
                      <a:r>
                        <a:rPr lang="ru-RU" dirty="0" smtClean="0"/>
                        <a:t>3</a:t>
                      </a:r>
                    </a:p>
                    <a:p>
                      <a:pPr algn="ctr"/>
                      <a:r>
                        <a:rPr lang="ru-RU" dirty="0" smtClean="0"/>
                        <a:t>балла</a:t>
                      </a:r>
                      <a:endParaRPr lang="ru-RU" dirty="0"/>
                    </a:p>
                  </a:txBody>
                  <a:tcPr/>
                </a:tc>
                <a:tc>
                  <a:txBody>
                    <a:bodyPr/>
                    <a:lstStyle/>
                    <a:p>
                      <a:pPr algn="ctr"/>
                      <a:r>
                        <a:rPr lang="ru-RU" dirty="0" smtClean="0"/>
                        <a:t>2</a:t>
                      </a:r>
                    </a:p>
                    <a:p>
                      <a:pPr algn="ctr"/>
                      <a:r>
                        <a:rPr lang="ru-RU" dirty="0" smtClean="0"/>
                        <a:t>балла</a:t>
                      </a:r>
                      <a:endParaRPr lang="ru-RU" dirty="0"/>
                    </a:p>
                  </a:txBody>
                  <a:tcPr/>
                </a:tc>
                <a:tc>
                  <a:txBody>
                    <a:bodyPr/>
                    <a:lstStyle/>
                    <a:p>
                      <a:pPr algn="ctr"/>
                      <a:r>
                        <a:rPr lang="ru-RU" dirty="0" smtClean="0"/>
                        <a:t>1</a:t>
                      </a:r>
                    </a:p>
                    <a:p>
                      <a:pPr algn="ctr"/>
                      <a:r>
                        <a:rPr lang="ru-RU" dirty="0" smtClean="0"/>
                        <a:t>балл</a:t>
                      </a:r>
                      <a:endParaRPr lang="ru-RU" dirty="0"/>
                    </a:p>
                  </a:txBody>
                  <a:tcPr/>
                </a:tc>
                <a:tc>
                  <a:txBody>
                    <a:bodyPr/>
                    <a:lstStyle/>
                    <a:p>
                      <a:pPr algn="ctr"/>
                      <a:r>
                        <a:rPr lang="ru-RU" dirty="0" smtClean="0"/>
                        <a:t>0</a:t>
                      </a:r>
                    </a:p>
                    <a:p>
                      <a:pPr algn="ctr"/>
                      <a:r>
                        <a:rPr lang="ru-RU" dirty="0" smtClean="0"/>
                        <a:t>баллов</a:t>
                      </a:r>
                      <a:endParaRPr lang="ru-RU" dirty="0"/>
                    </a:p>
                  </a:txBody>
                  <a:tcPr/>
                </a:tc>
              </a:tr>
              <a:tr h="5316863">
                <a:tc>
                  <a:txBody>
                    <a:bodyPr/>
                    <a:lstStyle/>
                    <a:p>
                      <a:r>
                        <a:rPr lang="ru-RU" sz="1800" dirty="0" smtClean="0"/>
                        <a:t>К3</a:t>
                      </a:r>
                      <a:endParaRPr lang="ru-RU" sz="1800" dirty="0"/>
                    </a:p>
                  </a:txBody>
                  <a:tcPr/>
                </a:tc>
                <a:tc>
                  <a:txBody>
                    <a:bodyPr/>
                    <a:lstStyle/>
                    <a:p>
                      <a:r>
                        <a:rPr lang="ru-RU" sz="1800" dirty="0" smtClean="0"/>
                        <a:t>Лексико-грамматическое оформление текста</a:t>
                      </a:r>
                      <a:endParaRPr lang="ru-RU" sz="1800" dirty="0"/>
                    </a:p>
                  </a:txBody>
                  <a:tcPr/>
                </a:tc>
                <a:tc>
                  <a:txBody>
                    <a:bodyPr/>
                    <a:lstStyle/>
                    <a:p>
                      <a:r>
                        <a:rPr lang="ru-RU" sz="1800" dirty="0" smtClean="0"/>
                        <a:t>Использованы разнообразная лексика и грамматические структуры, соответствующие поставленной коммуникативной задаче </a:t>
                      </a:r>
                      <a:r>
                        <a:rPr lang="ru-RU" sz="1800" baseline="0" dirty="0" smtClean="0"/>
                        <a:t>(допускается не более 2х языковых ошибок, не затрудняющих понимание текста)</a:t>
                      </a:r>
                      <a:endParaRPr lang="ru-RU" sz="1800" dirty="0"/>
                    </a:p>
                  </a:txBody>
                  <a:tcPr/>
                </a:tc>
                <a:tc>
                  <a:txBody>
                    <a:bodyPr/>
                    <a:lstStyle/>
                    <a:p>
                      <a:r>
                        <a:rPr lang="ru-RU" sz="1800" dirty="0" smtClean="0"/>
                        <a:t>Имеются языковые</a:t>
                      </a:r>
                      <a:r>
                        <a:rPr lang="ru-RU" sz="1800" baseline="0" dirty="0" smtClean="0"/>
                        <a:t> ошибки, не затрудняющие понимание (допускается не более 4х негрубых языковых ошибок) или языковые ошибки отсутствуют, но используются лексические единицы и грамматические структуры только элементарного уровня</a:t>
                      </a:r>
                      <a:endParaRPr lang="ru-RU" sz="1800" dirty="0"/>
                    </a:p>
                  </a:txBody>
                  <a:tcPr/>
                </a:tc>
                <a:tc>
                  <a:txBody>
                    <a:bodyPr/>
                    <a:lstStyle/>
                    <a:p>
                      <a:r>
                        <a:rPr lang="ru-RU" sz="1800" dirty="0" smtClean="0"/>
                        <a:t>Имеются языковые</a:t>
                      </a:r>
                      <a:r>
                        <a:rPr lang="ru-RU" sz="1800" baseline="0" dirty="0" smtClean="0"/>
                        <a:t> ошибки, не затрудняющие понимание (допускаются не более 5 негрубых языковых ошибок) и/или допущены языковые ошибки, которые затрудняют понимание (не более 1-2 грубых ошибок) </a:t>
                      </a:r>
                      <a:endParaRPr lang="ru-RU" sz="1800" dirty="0"/>
                    </a:p>
                  </a:txBody>
                  <a:tcPr/>
                </a:tc>
                <a:tc>
                  <a:txBody>
                    <a:bodyPr/>
                    <a:lstStyle/>
                    <a:p>
                      <a:r>
                        <a:rPr lang="ru-RU" sz="1800" dirty="0" smtClean="0"/>
                        <a:t>Допущены многочисленные языковые ошибки, которые понимание текста</a:t>
                      </a:r>
                      <a:endParaRPr lang="ru-RU" sz="18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Орфография и пунктуация</a:t>
            </a:r>
            <a:endParaRPr lang="ru-RU" dirty="0"/>
          </a:p>
        </p:txBody>
      </p:sp>
      <p:sp>
        <p:nvSpPr>
          <p:cNvPr id="3" name="Содержимое 2"/>
          <p:cNvSpPr>
            <a:spLocks noGrp="1"/>
          </p:cNvSpPr>
          <p:nvPr>
            <p:ph idx="1"/>
          </p:nvPr>
        </p:nvSpPr>
        <p:spPr>
          <a:xfrm>
            <a:off x="457200" y="1600200"/>
            <a:ext cx="4972056" cy="5043510"/>
          </a:xfrm>
        </p:spPr>
        <p:txBody>
          <a:bodyPr/>
          <a:lstStyle/>
          <a:p>
            <a:r>
              <a:rPr lang="ru-RU" dirty="0"/>
              <a:t>н</a:t>
            </a:r>
            <a:r>
              <a:rPr lang="ru-RU" dirty="0" smtClean="0"/>
              <a:t>аличие орфографических ошибок;</a:t>
            </a:r>
          </a:p>
          <a:p>
            <a:r>
              <a:rPr lang="ru-RU" dirty="0"/>
              <a:t>п</a:t>
            </a:r>
            <a:r>
              <a:rPr lang="ru-RU" dirty="0" smtClean="0"/>
              <a:t>равильное оформление начала и конца предложений (заглавная буква, точка, запятая, вопросительный и восклицательный знаки)</a:t>
            </a:r>
            <a:endParaRPr lang="ru-RU" dirty="0"/>
          </a:p>
        </p:txBody>
      </p:sp>
      <p:pic>
        <p:nvPicPr>
          <p:cNvPr id="40962" name="Picture 2" descr="http://im6-tub-ru.yandex.net/i?id=421608804-47-72"/>
          <p:cNvPicPr>
            <a:picLocks noChangeAspect="1" noChangeArrowheads="1"/>
          </p:cNvPicPr>
          <p:nvPr/>
        </p:nvPicPr>
        <p:blipFill>
          <a:blip r:embed="rId2" cstate="print"/>
          <a:srcRect/>
          <a:stretch>
            <a:fillRect/>
          </a:stretch>
        </p:blipFill>
        <p:spPr bwMode="auto">
          <a:xfrm>
            <a:off x="5715008" y="1428736"/>
            <a:ext cx="2786072" cy="2786072"/>
          </a:xfrm>
          <a:prstGeom prst="rect">
            <a:avLst/>
          </a:prstGeom>
          <a:noFill/>
        </p:spPr>
      </p:pic>
      <p:pic>
        <p:nvPicPr>
          <p:cNvPr id="40964" name="Picture 4" descr="http://im4-tub-ru.yandex.net/i?id=274325950-43-72"/>
          <p:cNvPicPr>
            <a:picLocks noChangeAspect="1" noChangeArrowheads="1"/>
          </p:cNvPicPr>
          <p:nvPr/>
        </p:nvPicPr>
        <p:blipFill>
          <a:blip r:embed="rId3" cstate="print"/>
          <a:srcRect/>
          <a:stretch>
            <a:fillRect/>
          </a:stretch>
        </p:blipFill>
        <p:spPr bwMode="auto">
          <a:xfrm>
            <a:off x="6429388" y="3643314"/>
            <a:ext cx="2485100" cy="277337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142852"/>
          <a:ext cx="8786874" cy="6492099"/>
        </p:xfrm>
        <a:graphic>
          <a:graphicData uri="http://schemas.openxmlformats.org/drawingml/2006/table">
            <a:tbl>
              <a:tblPr firstRow="1" bandRow="1">
                <a:tableStyleId>{5C22544A-7EE6-4342-B048-85BDC9FD1C3A}</a:tableStyleId>
              </a:tblPr>
              <a:tblGrid>
                <a:gridCol w="500068"/>
                <a:gridCol w="1500198"/>
                <a:gridCol w="2357452"/>
                <a:gridCol w="2428892"/>
                <a:gridCol w="2000264"/>
              </a:tblGrid>
              <a:tr h="535156">
                <a:tc gridSpan="5">
                  <a:txBody>
                    <a:bodyPr/>
                    <a:lstStyle/>
                    <a:p>
                      <a:pPr algn="ctr"/>
                      <a:r>
                        <a:rPr lang="ru-RU" dirty="0" smtClean="0"/>
                        <a:t>Критерии оценивания выполнения задания С1 (личное письмо)</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464976">
                <a:tc>
                  <a:txBody>
                    <a:bodyPr/>
                    <a:lstStyle/>
                    <a:p>
                      <a:endParaRPr lang="ru-RU" dirty="0"/>
                    </a:p>
                  </a:txBody>
                  <a:tcPr/>
                </a:tc>
                <a:tc>
                  <a:txBody>
                    <a:bodyPr/>
                    <a:lstStyle/>
                    <a:p>
                      <a:r>
                        <a:rPr lang="ru-RU" dirty="0" smtClean="0"/>
                        <a:t>Критерии</a:t>
                      </a:r>
                    </a:p>
                    <a:p>
                      <a:r>
                        <a:rPr lang="ru-RU" dirty="0" smtClean="0"/>
                        <a:t>оценивания</a:t>
                      </a:r>
                      <a:endParaRPr lang="ru-RU" dirty="0"/>
                    </a:p>
                  </a:txBody>
                  <a:tcPr/>
                </a:tc>
                <a:tc>
                  <a:txBody>
                    <a:bodyPr/>
                    <a:lstStyle/>
                    <a:p>
                      <a:pPr algn="ctr"/>
                      <a:r>
                        <a:rPr lang="ru-RU" dirty="0" smtClean="0"/>
                        <a:t>2 балла</a:t>
                      </a:r>
                    </a:p>
                  </a:txBody>
                  <a:tcPr/>
                </a:tc>
                <a:tc>
                  <a:txBody>
                    <a:bodyPr/>
                    <a:lstStyle/>
                    <a:p>
                      <a:pPr algn="ctr"/>
                      <a:r>
                        <a:rPr lang="ru-RU" dirty="0" smtClean="0"/>
                        <a:t>1</a:t>
                      </a:r>
                    </a:p>
                    <a:p>
                      <a:pPr algn="ctr"/>
                      <a:r>
                        <a:rPr lang="ru-RU" dirty="0" smtClean="0"/>
                        <a:t>балл</a:t>
                      </a:r>
                      <a:endParaRPr lang="ru-RU" dirty="0"/>
                    </a:p>
                  </a:txBody>
                  <a:tcPr/>
                </a:tc>
                <a:tc>
                  <a:txBody>
                    <a:bodyPr/>
                    <a:lstStyle/>
                    <a:p>
                      <a:pPr algn="ctr"/>
                      <a:r>
                        <a:rPr lang="ru-RU" dirty="0" smtClean="0"/>
                        <a:t>0</a:t>
                      </a:r>
                    </a:p>
                    <a:p>
                      <a:pPr algn="ctr"/>
                      <a:r>
                        <a:rPr lang="ru-RU" dirty="0" smtClean="0"/>
                        <a:t>баллов</a:t>
                      </a:r>
                      <a:endParaRPr lang="ru-RU" dirty="0"/>
                    </a:p>
                  </a:txBody>
                  <a:tcPr/>
                </a:tc>
              </a:tr>
              <a:tr h="5316863">
                <a:tc>
                  <a:txBody>
                    <a:bodyPr/>
                    <a:lstStyle/>
                    <a:p>
                      <a:r>
                        <a:rPr lang="ru-RU" sz="1800" dirty="0" smtClean="0"/>
                        <a:t>К4</a:t>
                      </a:r>
                      <a:endParaRPr lang="ru-RU" sz="1800" dirty="0"/>
                    </a:p>
                  </a:txBody>
                  <a:tcPr/>
                </a:tc>
                <a:tc>
                  <a:txBody>
                    <a:bodyPr/>
                    <a:lstStyle/>
                    <a:p>
                      <a:r>
                        <a:rPr lang="ru-RU" sz="1800" dirty="0" smtClean="0"/>
                        <a:t>Орфография и пунктуация</a:t>
                      </a:r>
                    </a:p>
                  </a:txBody>
                  <a:tcPr/>
                </a:tc>
                <a:tc>
                  <a:txBody>
                    <a:bodyPr/>
                    <a:lstStyle/>
                    <a:p>
                      <a:r>
                        <a:rPr lang="ru-RU" sz="1800" dirty="0" smtClean="0"/>
                        <a:t>Орфографические и пунктуационные ошибки</a:t>
                      </a:r>
                      <a:r>
                        <a:rPr lang="ru-RU" sz="1800" baseline="0" dirty="0" smtClean="0"/>
                        <a:t> практически отсутствуют (допускается не более 2х , не затрудняющих понимание текста)</a:t>
                      </a:r>
                      <a:endParaRPr lang="ru-RU" sz="1800" dirty="0"/>
                    </a:p>
                  </a:txBody>
                  <a:tcPr/>
                </a:tc>
                <a:tc>
                  <a:txBody>
                    <a:bodyPr/>
                    <a:lstStyle/>
                    <a:p>
                      <a:r>
                        <a:rPr lang="ru-RU" sz="1800" dirty="0" smtClean="0"/>
                        <a:t>Допущенные орфографические и пунктуационные ошибки не затрудняют понимание (</a:t>
                      </a:r>
                      <a:r>
                        <a:rPr lang="ru-RU" sz="1800" baseline="0" dirty="0" smtClean="0"/>
                        <a:t>допускается не более 3-4 ошибок</a:t>
                      </a:r>
                      <a:r>
                        <a:rPr lang="ru-RU" sz="1800" dirty="0" smtClean="0"/>
                        <a:t>) </a:t>
                      </a:r>
                      <a:endParaRPr lang="ru-RU" sz="1800" dirty="0"/>
                    </a:p>
                  </a:txBody>
                  <a:tcPr/>
                </a:tc>
                <a:tc>
                  <a:txBody>
                    <a:bodyPr/>
                    <a:lstStyle/>
                    <a:p>
                      <a:r>
                        <a:rPr lang="ru-RU" sz="1800" dirty="0" smtClean="0"/>
                        <a:t>Допущены многочисленные орфографические и пунктуационные ошибки и/или допущены ошибки, которые затрудняют понимание текста </a:t>
                      </a:r>
                      <a:endParaRPr lang="ru-RU" sz="18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С1</a:t>
            </a:r>
            <a:endParaRPr lang="ru-RU" dirty="0"/>
          </a:p>
        </p:txBody>
      </p:sp>
      <p:sp>
        <p:nvSpPr>
          <p:cNvPr id="3" name="Содержимое 2"/>
          <p:cNvSpPr>
            <a:spLocks noGrp="1"/>
          </p:cNvSpPr>
          <p:nvPr>
            <p:ph idx="1"/>
          </p:nvPr>
        </p:nvSpPr>
        <p:spPr>
          <a:xfrm>
            <a:off x="457200" y="1600200"/>
            <a:ext cx="8186766" cy="4972072"/>
          </a:xfrm>
        </p:spPr>
        <p:txBody>
          <a:bodyPr>
            <a:normAutofit fontScale="92500" lnSpcReduction="10000"/>
          </a:bodyPr>
          <a:lstStyle/>
          <a:p>
            <a:pPr>
              <a:buNone/>
            </a:pPr>
            <a:r>
              <a:rPr lang="en-US" dirty="0" smtClean="0"/>
              <a:t>   You have received a letter from your English-speaking  pen friend Ben.</a:t>
            </a:r>
          </a:p>
          <a:p>
            <a:pPr>
              <a:buNone/>
            </a:pPr>
            <a:r>
              <a:rPr lang="en-US" dirty="0" smtClean="0"/>
              <a:t>    My Dad changed his job and that’s why we had to move to a big city. Life is so different here. I don’t think I’ll ever like it here… Where do you live – in a big city or in the country? What do you enjoy there the most? Where would you like to live when you finish school, why?</a:t>
            </a:r>
          </a:p>
          <a:p>
            <a:pPr>
              <a:buNone/>
            </a:pPr>
            <a:r>
              <a:rPr lang="en-US" dirty="0" smtClean="0"/>
              <a:t>Write him a letter and answer his 3 questions. </a:t>
            </a:r>
          </a:p>
          <a:p>
            <a:pPr>
              <a:buNone/>
            </a:pPr>
            <a:r>
              <a:rPr lang="en-US" dirty="0" smtClean="0"/>
              <a:t>Write 80-100 words. Remember the rules of letter writing.</a:t>
            </a:r>
          </a:p>
          <a:p>
            <a:pPr>
              <a:buNone/>
            </a:pPr>
            <a:endParaRPr lang="en-US" dirty="0" smtClean="0"/>
          </a:p>
        </p:txBody>
      </p:sp>
      <p:pic>
        <p:nvPicPr>
          <p:cNvPr id="5122" name="Picture 2" descr="http://im8-tub-ru.yandex.net/i?id=400496622-04-72"/>
          <p:cNvPicPr>
            <a:picLocks noChangeAspect="1" noChangeArrowheads="1"/>
          </p:cNvPicPr>
          <p:nvPr/>
        </p:nvPicPr>
        <p:blipFill>
          <a:blip r:embed="rId3" cstate="print"/>
          <a:srcRect/>
          <a:stretch>
            <a:fillRect/>
          </a:stretch>
        </p:blipFill>
        <p:spPr bwMode="auto">
          <a:xfrm>
            <a:off x="571472" y="285728"/>
            <a:ext cx="2286016" cy="1285884"/>
          </a:xfrm>
          <a:prstGeom prst="rect">
            <a:avLst/>
          </a:prstGeom>
          <a:noFill/>
        </p:spPr>
      </p:pic>
      <p:pic>
        <p:nvPicPr>
          <p:cNvPr id="5124" name="Picture 4" descr="http://im2-tub-ru.yandex.net/i?id=394444774-45-72"/>
          <p:cNvPicPr>
            <a:picLocks noChangeAspect="1" noChangeArrowheads="1"/>
          </p:cNvPicPr>
          <p:nvPr/>
        </p:nvPicPr>
        <p:blipFill>
          <a:blip r:embed="rId4" cstate="print"/>
          <a:srcRect/>
          <a:stretch>
            <a:fillRect/>
          </a:stretch>
        </p:blipFill>
        <p:spPr bwMode="auto">
          <a:xfrm>
            <a:off x="6143636" y="214290"/>
            <a:ext cx="2428892" cy="14287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Личное письмо учащегося с сохранением языкового оформления</a:t>
            </a:r>
            <a:endParaRPr lang="ru-RU" sz="3200" dirty="0"/>
          </a:p>
        </p:txBody>
      </p:sp>
      <p:sp>
        <p:nvSpPr>
          <p:cNvPr id="3" name="Содержимое 2"/>
          <p:cNvSpPr>
            <a:spLocks noGrp="1"/>
          </p:cNvSpPr>
          <p:nvPr>
            <p:ph idx="1"/>
          </p:nvPr>
        </p:nvSpPr>
        <p:spPr/>
        <p:txBody>
          <a:bodyPr>
            <a:normAutofit fontScale="32500" lnSpcReduction="20000"/>
          </a:bodyPr>
          <a:lstStyle/>
          <a:p>
            <a:pPr algn="r">
              <a:buNone/>
            </a:pPr>
            <a:r>
              <a:rPr lang="en-US" dirty="0" smtClean="0"/>
              <a:t>Moscow, </a:t>
            </a:r>
          </a:p>
          <a:p>
            <a:pPr algn="r">
              <a:buNone/>
            </a:pPr>
            <a:r>
              <a:rPr lang="en-US" dirty="0" smtClean="0"/>
              <a:t>Russia</a:t>
            </a:r>
          </a:p>
          <a:p>
            <a:pPr algn="just">
              <a:lnSpc>
                <a:spcPct val="120000"/>
              </a:lnSpc>
              <a:buNone/>
            </a:pPr>
            <a:r>
              <a:rPr lang="ru-RU" dirty="0" smtClean="0"/>
              <a:t>            </a:t>
            </a:r>
            <a:r>
              <a:rPr lang="en-US" sz="6000" dirty="0" smtClean="0"/>
              <a:t>Dear Ben,</a:t>
            </a:r>
          </a:p>
          <a:p>
            <a:pPr algn="just">
              <a:lnSpc>
                <a:spcPct val="120000"/>
              </a:lnSpc>
              <a:buNone/>
            </a:pPr>
            <a:r>
              <a:rPr lang="ru-RU" sz="6000" dirty="0" smtClean="0"/>
              <a:t>      </a:t>
            </a:r>
            <a:r>
              <a:rPr lang="en-US" sz="6000" dirty="0" smtClean="0"/>
              <a:t>Thank you for your letter. I’m sorry I not replied</a:t>
            </a:r>
            <a:r>
              <a:rPr lang="ru-RU" sz="6000" dirty="0" smtClean="0"/>
              <a:t> </a:t>
            </a:r>
            <a:r>
              <a:rPr lang="en-US" sz="6000" dirty="0" smtClean="0"/>
              <a:t>to your letter for so long, but I’ve worked. As</a:t>
            </a:r>
            <a:r>
              <a:rPr lang="ru-RU" sz="6000" dirty="0" smtClean="0"/>
              <a:t> </a:t>
            </a:r>
            <a:r>
              <a:rPr lang="en-US" sz="6000" dirty="0" smtClean="0"/>
              <a:t>you can imagine I’ve been very tired. And how are you?</a:t>
            </a:r>
          </a:p>
          <a:p>
            <a:pPr algn="just">
              <a:lnSpc>
                <a:spcPct val="120000"/>
              </a:lnSpc>
              <a:buNone/>
            </a:pPr>
            <a:r>
              <a:rPr lang="ru-RU" sz="6000" dirty="0" smtClean="0"/>
              <a:t>       </a:t>
            </a:r>
            <a:r>
              <a:rPr lang="en-US" sz="6000" dirty="0" smtClean="0"/>
              <a:t>I live in Moscow. Moscow is a very big city. I enjoy Moscow’s parks</a:t>
            </a:r>
            <a:r>
              <a:rPr lang="ru-RU" sz="6000" dirty="0" smtClean="0"/>
              <a:t> </a:t>
            </a:r>
            <a:r>
              <a:rPr lang="en-US" sz="6000" dirty="0" smtClean="0"/>
              <a:t>and historical places. I think you’d like to go to the Kremlin. It’s Moscow’s cultural centre. I’d like to live in Los Angeles because it’s my dream. And why don’t you like your city? What is your favourite place? When would you like to go to your place?</a:t>
            </a:r>
          </a:p>
          <a:p>
            <a:pPr algn="just">
              <a:lnSpc>
                <a:spcPct val="120000"/>
              </a:lnSpc>
              <a:buNone/>
            </a:pPr>
            <a:r>
              <a:rPr lang="ru-RU" sz="6000" dirty="0" smtClean="0"/>
              <a:t>      </a:t>
            </a:r>
            <a:r>
              <a:rPr lang="en-US" sz="6000" dirty="0" smtClean="0"/>
              <a:t>Please write soon.</a:t>
            </a:r>
          </a:p>
          <a:p>
            <a:pPr algn="just">
              <a:lnSpc>
                <a:spcPct val="120000"/>
              </a:lnSpc>
              <a:buNone/>
            </a:pPr>
            <a:r>
              <a:rPr lang="ru-RU" sz="6000" dirty="0" smtClean="0"/>
              <a:t>      </a:t>
            </a:r>
            <a:r>
              <a:rPr lang="en-US" sz="6000" dirty="0" smtClean="0"/>
              <a:t>Take care, </a:t>
            </a:r>
          </a:p>
          <a:p>
            <a:pPr algn="just">
              <a:lnSpc>
                <a:spcPct val="120000"/>
              </a:lnSpc>
              <a:buNone/>
            </a:pPr>
            <a:r>
              <a:rPr lang="ru-RU" sz="6000" dirty="0" smtClean="0"/>
              <a:t>      </a:t>
            </a:r>
            <a:r>
              <a:rPr lang="en-US" sz="6000" dirty="0" smtClean="0"/>
              <a:t>Alexandra</a:t>
            </a:r>
            <a:r>
              <a:rPr lang="ru-RU" sz="6000" dirty="0" smtClean="0"/>
              <a:t>.</a:t>
            </a:r>
            <a:endParaRPr lang="ru-RU" sz="6000" dirty="0"/>
          </a:p>
        </p:txBody>
      </p:sp>
      <p:pic>
        <p:nvPicPr>
          <p:cNvPr id="3074" name="Picture 2" descr="http://im0-tub-ru.yandex.net/i?id=5333342-08-72"/>
          <p:cNvPicPr>
            <a:picLocks noChangeAspect="1" noChangeArrowheads="1"/>
          </p:cNvPicPr>
          <p:nvPr/>
        </p:nvPicPr>
        <p:blipFill>
          <a:blip r:embed="rId2" cstate="print"/>
          <a:srcRect/>
          <a:stretch>
            <a:fillRect/>
          </a:stretch>
        </p:blipFill>
        <p:spPr bwMode="auto">
          <a:xfrm>
            <a:off x="5143504" y="4765439"/>
            <a:ext cx="2643206" cy="199257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14348" y="214290"/>
          <a:ext cx="8286808" cy="6429420"/>
        </p:xfrm>
        <a:graphic>
          <a:graphicData uri="http://schemas.openxmlformats.org/drawingml/2006/table">
            <a:tbl>
              <a:tblPr firstRow="1" bandRow="1">
                <a:tableStyleId>{5C22544A-7EE6-4342-B048-85BDC9FD1C3A}</a:tableStyleId>
              </a:tblPr>
              <a:tblGrid>
                <a:gridCol w="8286808"/>
              </a:tblGrid>
              <a:tr h="6429420">
                <a:tc>
                  <a:txBody>
                    <a:bodyPr/>
                    <a:lstStyle/>
                    <a:p>
                      <a:pPr algn="r"/>
                      <a:r>
                        <a:rPr lang="en-US" sz="2400" dirty="0" smtClean="0"/>
                        <a:t>Moscow, Russia</a:t>
                      </a:r>
                    </a:p>
                    <a:p>
                      <a:pPr algn="r"/>
                      <a:r>
                        <a:rPr lang="en-US" sz="2400" dirty="0" smtClean="0"/>
                        <a:t>8 June, 2010.</a:t>
                      </a:r>
                    </a:p>
                    <a:p>
                      <a:pPr algn="just"/>
                      <a:r>
                        <a:rPr lang="en-US" sz="2400" dirty="0" smtClean="0"/>
                        <a:t>Dear Ben,</a:t>
                      </a:r>
                    </a:p>
                    <a:p>
                      <a:pPr algn="just"/>
                      <a:r>
                        <a:rPr lang="en-US" sz="2400" dirty="0" smtClean="0"/>
                        <a:t>I was really happy to</a:t>
                      </a:r>
                      <a:r>
                        <a:rPr lang="en-US" sz="2400" baseline="0" dirty="0" smtClean="0"/>
                        <a:t> receive your  letter.</a:t>
                      </a:r>
                    </a:p>
                    <a:p>
                      <a:pPr algn="just"/>
                      <a:r>
                        <a:rPr lang="en-US" sz="2400" baseline="0" dirty="0" smtClean="0"/>
                        <a:t>I’m writing </a:t>
                      </a:r>
                      <a:r>
                        <a:rPr lang="en-US" sz="2400" baseline="0" dirty="0" smtClean="0"/>
                        <a:t>for </a:t>
                      </a:r>
                      <a:r>
                        <a:rPr lang="en-US" sz="2400" baseline="0" dirty="0" smtClean="0"/>
                        <a:t>you, because I want to tell you about my life, and give answers to your questions. I live in a big city, in the capital of Russia, Moscow. I really enjoy my lifestyle in a big city, because I think it is comfortable. We have a lot of different museums. We can do every activity we want.</a:t>
                      </a:r>
                    </a:p>
                    <a:p>
                      <a:pPr algn="just"/>
                      <a:r>
                        <a:rPr lang="en-US" sz="2400" baseline="0" dirty="0" smtClean="0"/>
                        <a:t> When I finish my school I would like to live in my town because I want to continue my studing in college.</a:t>
                      </a:r>
                    </a:p>
                    <a:p>
                      <a:pPr algn="just"/>
                      <a:r>
                        <a:rPr lang="en-US" sz="2400" baseline="0" dirty="0" smtClean="0"/>
                        <a:t>I have to finish my letter, because my mam just said, that I must tidy my room.</a:t>
                      </a:r>
                    </a:p>
                    <a:p>
                      <a:pPr algn="just"/>
                      <a:r>
                        <a:rPr lang="en-US" sz="2400" baseline="0" dirty="0" smtClean="0"/>
                        <a:t>with my best wishes,</a:t>
                      </a:r>
                    </a:p>
                    <a:p>
                      <a:pPr algn="just"/>
                      <a:r>
                        <a:rPr lang="en-US" sz="2400" baseline="0" dirty="0" smtClean="0"/>
                        <a:t>Sasha.</a:t>
                      </a:r>
                    </a:p>
                    <a:p>
                      <a:pPr algn="just"/>
                      <a:r>
                        <a:rPr lang="en-US" sz="2400" baseline="0" dirty="0" smtClean="0"/>
                        <a:t> </a:t>
                      </a:r>
                      <a:endParaRPr lang="ru-RU" sz="2400" dirty="0"/>
                    </a:p>
                  </a:txBody>
                  <a:tcPr/>
                </a:tc>
              </a:tr>
            </a:tbl>
          </a:graphicData>
        </a:graphic>
      </p:graphicFrame>
      <p:pic>
        <p:nvPicPr>
          <p:cNvPr id="2050" name="Picture 2" descr="http://im0-tub-ru.yandex.net/i?id=446477567-23-72"/>
          <p:cNvPicPr>
            <a:picLocks noChangeAspect="1" noChangeArrowheads="1"/>
          </p:cNvPicPr>
          <p:nvPr/>
        </p:nvPicPr>
        <p:blipFill>
          <a:blip r:embed="rId2" cstate="print"/>
          <a:srcRect/>
          <a:stretch>
            <a:fillRect/>
          </a:stretch>
        </p:blipFill>
        <p:spPr bwMode="auto">
          <a:xfrm>
            <a:off x="4929190" y="5000636"/>
            <a:ext cx="3500462" cy="138684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285728"/>
          <a:ext cx="8786874" cy="6286544"/>
        </p:xfrm>
        <a:graphic>
          <a:graphicData uri="http://schemas.openxmlformats.org/drawingml/2006/table">
            <a:tbl>
              <a:tblPr firstRow="1" bandRow="1">
                <a:tableStyleId>{5C22544A-7EE6-4342-B048-85BDC9FD1C3A}</a:tableStyleId>
              </a:tblPr>
              <a:tblGrid>
                <a:gridCol w="8786874"/>
              </a:tblGrid>
              <a:tr h="6286544">
                <a:tc>
                  <a:txBody>
                    <a:bodyPr/>
                    <a:lstStyle/>
                    <a:p>
                      <a:pPr algn="r"/>
                      <a:r>
                        <a:rPr lang="en-US" sz="2400" dirty="0" smtClean="0"/>
                        <a:t>Moscow,</a:t>
                      </a:r>
                    </a:p>
                    <a:p>
                      <a:pPr algn="r"/>
                      <a:r>
                        <a:rPr lang="en-US" sz="2400" dirty="0" smtClean="0"/>
                        <a:t>Russia</a:t>
                      </a:r>
                    </a:p>
                    <a:p>
                      <a:pPr algn="r"/>
                      <a:r>
                        <a:rPr lang="en-US" sz="2400" dirty="0" smtClean="0"/>
                        <a:t>8/06/2010</a:t>
                      </a:r>
                    </a:p>
                    <a:p>
                      <a:pPr algn="just"/>
                      <a:r>
                        <a:rPr lang="en-US" sz="2400" dirty="0" smtClean="0"/>
                        <a:t>Dear Ben,</a:t>
                      </a:r>
                      <a:r>
                        <a:rPr lang="en-US" sz="2400" baseline="0" dirty="0" smtClean="0"/>
                        <a:t> </a:t>
                      </a:r>
                    </a:p>
                    <a:p>
                      <a:pPr algn="just"/>
                      <a:r>
                        <a:rPr lang="en-US" sz="2400" baseline="0" dirty="0" smtClean="0"/>
                        <a:t>Thank you for your letter. I hope everything is all right.</a:t>
                      </a:r>
                    </a:p>
                    <a:p>
                      <a:pPr algn="just"/>
                      <a:r>
                        <a:rPr lang="en-US" sz="2400" baseline="0" dirty="0" smtClean="0"/>
                        <a:t>I live in a big city. Most of all I enjoy life here. It is very interesting and exciting. There are a lot of museums, theatres and night clubs in the city. When I finish school I would like to live in the city, because I want to study at University here.</a:t>
                      </a:r>
                    </a:p>
                    <a:p>
                      <a:pPr algn="just"/>
                      <a:r>
                        <a:rPr lang="en-US" sz="2400" baseline="0" dirty="0" smtClean="0"/>
                        <a:t>Sorry, I must finish now, cause I have to read up for an English test.</a:t>
                      </a:r>
                    </a:p>
                    <a:p>
                      <a:pPr algn="just"/>
                      <a:r>
                        <a:rPr lang="en-US" sz="2400" baseline="0" dirty="0" smtClean="0"/>
                        <a:t>All the best,</a:t>
                      </a:r>
                    </a:p>
                    <a:p>
                      <a:pPr algn="just"/>
                      <a:r>
                        <a:rPr lang="en-US" sz="2400" baseline="0" dirty="0" smtClean="0"/>
                        <a:t>Victoria.</a:t>
                      </a:r>
                      <a:endParaRPr lang="ru-RU" sz="2400" dirty="0"/>
                    </a:p>
                  </a:txBody>
                  <a:tcPr/>
                </a:tc>
              </a:tr>
            </a:tbl>
          </a:graphicData>
        </a:graphic>
      </p:graphicFrame>
      <p:pic>
        <p:nvPicPr>
          <p:cNvPr id="1026" name="Picture 2" descr="http://im6-tub-ru.yandex.net/i?id=336061022-02-72"/>
          <p:cNvPicPr>
            <a:picLocks noChangeAspect="1" noChangeArrowheads="1"/>
          </p:cNvPicPr>
          <p:nvPr/>
        </p:nvPicPr>
        <p:blipFill>
          <a:blip r:embed="rId2" cstate="print"/>
          <a:srcRect/>
          <a:stretch>
            <a:fillRect/>
          </a:stretch>
        </p:blipFill>
        <p:spPr bwMode="auto">
          <a:xfrm>
            <a:off x="4286248" y="4247195"/>
            <a:ext cx="3000396" cy="2260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57422" y="274638"/>
            <a:ext cx="3714776" cy="1143000"/>
          </a:xfrm>
        </p:spPr>
        <p:txBody>
          <a:bodyPr>
            <a:normAutofit/>
          </a:bodyPr>
          <a:lstStyle/>
          <a:p>
            <a:r>
              <a:rPr lang="ru-RU" sz="3200" dirty="0" smtClean="0"/>
              <a:t>Оценивание письменной части</a:t>
            </a:r>
            <a:endParaRPr lang="ru-RU" sz="3200" dirty="0"/>
          </a:p>
        </p:txBody>
      </p:sp>
      <p:sp>
        <p:nvSpPr>
          <p:cNvPr id="3" name="Содержимое 2"/>
          <p:cNvSpPr>
            <a:spLocks noGrp="1"/>
          </p:cNvSpPr>
          <p:nvPr>
            <p:ph idx="1"/>
          </p:nvPr>
        </p:nvSpPr>
        <p:spPr/>
        <p:txBody>
          <a:bodyPr>
            <a:normAutofit lnSpcReduction="10000"/>
          </a:bodyPr>
          <a:lstStyle/>
          <a:p>
            <a:pPr>
              <a:buBlip>
                <a:blip r:embed="rId2"/>
              </a:buBlip>
            </a:pPr>
            <a:r>
              <a:rPr lang="ru-RU" dirty="0" smtClean="0"/>
              <a:t> 1 балл – за верное выполнение задания с выбором ответа или с кратким ответом;</a:t>
            </a:r>
          </a:p>
          <a:p>
            <a:pPr>
              <a:buBlip>
                <a:blip r:embed="rId2"/>
              </a:buBlip>
            </a:pPr>
            <a:r>
              <a:rPr lang="ru-RU" dirty="0" smtClean="0"/>
              <a:t> если в кратком ответе сделана орфографическая ошибка – ответ считается неверным;</a:t>
            </a:r>
          </a:p>
          <a:p>
            <a:pPr>
              <a:buBlip>
                <a:blip r:embed="rId2"/>
              </a:buBlip>
            </a:pPr>
            <a:r>
              <a:rPr lang="ru-RU" dirty="0" smtClean="0"/>
              <a:t> за неверный ответ или отсутствие ответа выставляется «0» баллов;</a:t>
            </a:r>
          </a:p>
          <a:p>
            <a:pPr>
              <a:buBlip>
                <a:blip r:embed="rId2"/>
              </a:buBlip>
            </a:pPr>
            <a:r>
              <a:rPr lang="ru-RU" dirty="0" smtClean="0"/>
              <a:t> Максимальное количество баллов за письменную часть – 55 баллов.</a:t>
            </a:r>
            <a:endParaRPr lang="ru-RU" dirty="0"/>
          </a:p>
        </p:txBody>
      </p:sp>
      <p:pic>
        <p:nvPicPr>
          <p:cNvPr id="3074" name="Picture 2" descr="http://im7-tub-ru.yandex.net/i?id=241797317-04-72"/>
          <p:cNvPicPr>
            <a:picLocks noChangeAspect="1" noChangeArrowheads="1"/>
          </p:cNvPicPr>
          <p:nvPr/>
        </p:nvPicPr>
        <p:blipFill>
          <a:blip r:embed="rId3" cstate="print"/>
          <a:srcRect/>
          <a:stretch>
            <a:fillRect/>
          </a:stretch>
        </p:blipFill>
        <p:spPr bwMode="auto">
          <a:xfrm>
            <a:off x="159809" y="139988"/>
            <a:ext cx="2126175" cy="1431624"/>
          </a:xfrm>
          <a:prstGeom prst="rect">
            <a:avLst/>
          </a:prstGeom>
          <a:noFill/>
        </p:spPr>
      </p:pic>
      <p:pic>
        <p:nvPicPr>
          <p:cNvPr id="3078" name="Picture 6" descr="http://im6-tub-ru.yandex.net/i?id=124052174-50-72"/>
          <p:cNvPicPr>
            <a:picLocks noChangeAspect="1" noChangeArrowheads="1"/>
          </p:cNvPicPr>
          <p:nvPr/>
        </p:nvPicPr>
        <p:blipFill>
          <a:blip r:embed="rId4" cstate="print"/>
          <a:srcRect/>
          <a:stretch>
            <a:fillRect/>
          </a:stretch>
        </p:blipFill>
        <p:spPr bwMode="auto">
          <a:xfrm>
            <a:off x="6143636" y="140939"/>
            <a:ext cx="2500330" cy="150686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Говорение – 6 минут + 10 минут на подготовку</a:t>
            </a:r>
            <a:endParaRPr lang="ru-RU" sz="3600" dirty="0"/>
          </a:p>
        </p:txBody>
      </p:sp>
      <p:sp>
        <p:nvSpPr>
          <p:cNvPr id="4" name="Содержимое 3"/>
          <p:cNvSpPr>
            <a:spLocks noGrp="1"/>
          </p:cNvSpPr>
          <p:nvPr>
            <p:ph sz="half" idx="1"/>
          </p:nvPr>
        </p:nvSpPr>
        <p:spPr>
          <a:ln>
            <a:solidFill>
              <a:srgbClr val="C00000"/>
            </a:solidFill>
          </a:ln>
        </p:spPr>
        <p:txBody>
          <a:bodyPr/>
          <a:lstStyle/>
          <a:p>
            <a:pPr>
              <a:buNone/>
            </a:pPr>
            <a:r>
              <a:rPr lang="ru-RU" dirty="0" smtClean="0"/>
              <a:t>    Тематическое монологическое высказывание С2</a:t>
            </a:r>
            <a:endParaRPr lang="ru-RU" dirty="0"/>
          </a:p>
        </p:txBody>
      </p:sp>
      <p:sp>
        <p:nvSpPr>
          <p:cNvPr id="5" name="Содержимое 4"/>
          <p:cNvSpPr>
            <a:spLocks noGrp="1"/>
          </p:cNvSpPr>
          <p:nvPr>
            <p:ph sz="half" idx="2"/>
          </p:nvPr>
        </p:nvSpPr>
        <p:spPr>
          <a:ln>
            <a:solidFill>
              <a:srgbClr val="FF0000"/>
            </a:solidFill>
          </a:ln>
        </p:spPr>
        <p:txBody>
          <a:bodyPr/>
          <a:lstStyle/>
          <a:p>
            <a:pPr>
              <a:buNone/>
            </a:pPr>
            <a:r>
              <a:rPr lang="ru-RU" dirty="0" smtClean="0"/>
              <a:t>Комбинированный диалог С3</a:t>
            </a:r>
            <a:endParaRPr lang="ru-RU" dirty="0"/>
          </a:p>
        </p:txBody>
      </p:sp>
      <p:pic>
        <p:nvPicPr>
          <p:cNvPr id="28674" name="Picture 2" descr="http://im3-tub-ru.yandex.net/i?id=400541887-53-72"/>
          <p:cNvPicPr>
            <a:picLocks noChangeAspect="1" noChangeArrowheads="1"/>
          </p:cNvPicPr>
          <p:nvPr/>
        </p:nvPicPr>
        <p:blipFill>
          <a:blip r:embed="rId2" cstate="print"/>
          <a:srcRect/>
          <a:stretch>
            <a:fillRect/>
          </a:stretch>
        </p:blipFill>
        <p:spPr bwMode="auto">
          <a:xfrm>
            <a:off x="821495" y="3143249"/>
            <a:ext cx="3107563" cy="2571768"/>
          </a:xfrm>
          <a:prstGeom prst="rect">
            <a:avLst/>
          </a:prstGeom>
          <a:noFill/>
        </p:spPr>
      </p:pic>
      <p:pic>
        <p:nvPicPr>
          <p:cNvPr id="28676" name="Picture 4" descr="http://im0-tub-ru.yandex.net/i?id=336960155-71-72"/>
          <p:cNvPicPr>
            <a:picLocks noChangeAspect="1" noChangeArrowheads="1"/>
          </p:cNvPicPr>
          <p:nvPr/>
        </p:nvPicPr>
        <p:blipFill>
          <a:blip r:embed="rId3" cstate="print"/>
          <a:srcRect/>
          <a:stretch>
            <a:fillRect/>
          </a:stretch>
        </p:blipFill>
        <p:spPr bwMode="auto">
          <a:xfrm>
            <a:off x="4773942" y="2857496"/>
            <a:ext cx="3503206" cy="285752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71415"/>
          <a:ext cx="9144000" cy="6791348"/>
        </p:xfrm>
        <a:graphic>
          <a:graphicData uri="http://schemas.openxmlformats.org/drawingml/2006/table">
            <a:tbl>
              <a:tblPr firstRow="1" bandRow="1">
                <a:tableStyleId>{5C22544A-7EE6-4342-B048-85BDC9FD1C3A}</a:tableStyleId>
              </a:tblPr>
              <a:tblGrid>
                <a:gridCol w="821504"/>
                <a:gridCol w="8322496"/>
              </a:tblGrid>
              <a:tr h="552935">
                <a:tc gridSpan="2">
                  <a:txBody>
                    <a:bodyPr/>
                    <a:lstStyle/>
                    <a:p>
                      <a:pPr algn="ctr"/>
                      <a:r>
                        <a:rPr lang="ru-RU" dirty="0" smtClean="0"/>
                        <a:t>Задания по говорению</a:t>
                      </a:r>
                      <a:endParaRPr lang="ru-RU" dirty="0"/>
                    </a:p>
                  </a:txBody>
                  <a:tcPr/>
                </a:tc>
                <a:tc hMerge="1">
                  <a:txBody>
                    <a:bodyPr/>
                    <a:lstStyle/>
                    <a:p>
                      <a:endParaRPr lang="ru-RU" dirty="0"/>
                    </a:p>
                  </a:txBody>
                  <a:tcPr/>
                </a:tc>
              </a:tr>
              <a:tr h="2733213">
                <a:tc>
                  <a:txBody>
                    <a:bodyPr/>
                    <a:lstStyle/>
                    <a:p>
                      <a:r>
                        <a:rPr lang="ru-RU" dirty="0" smtClean="0"/>
                        <a:t>С2</a:t>
                      </a:r>
                      <a:endParaRPr lang="ru-RU" dirty="0"/>
                    </a:p>
                  </a:txBody>
                  <a:tcPr/>
                </a:tc>
                <a:tc>
                  <a:txBody>
                    <a:bodyPr/>
                    <a:lstStyle/>
                    <a:p>
                      <a:r>
                        <a:rPr lang="en-US" sz="1600" dirty="0" smtClean="0"/>
                        <a:t>Student card</a:t>
                      </a:r>
                    </a:p>
                    <a:p>
                      <a:r>
                        <a:rPr lang="en-US" sz="1600" dirty="0" smtClean="0"/>
                        <a:t>Task 1</a:t>
                      </a:r>
                    </a:p>
                    <a:p>
                      <a:r>
                        <a:rPr lang="en-US" sz="1600" dirty="0" smtClean="0"/>
                        <a:t>Give a talk about libraries</a:t>
                      </a:r>
                    </a:p>
                    <a:p>
                      <a:r>
                        <a:rPr lang="en-US" sz="1600" dirty="0" smtClean="0"/>
                        <a:t>Remember</a:t>
                      </a:r>
                      <a:r>
                        <a:rPr lang="en-US" sz="1600" baseline="0" dirty="0" smtClean="0"/>
                        <a:t> to say:</a:t>
                      </a:r>
                    </a:p>
                    <a:p>
                      <a:pPr>
                        <a:buFont typeface="Arial" pitchFamily="34" charset="0"/>
                        <a:buChar char="•"/>
                      </a:pPr>
                      <a:r>
                        <a:rPr lang="en-US" sz="1600" baseline="0" dirty="0" smtClean="0"/>
                        <a:t> what we need libraries for</a:t>
                      </a:r>
                    </a:p>
                    <a:p>
                      <a:pPr>
                        <a:buFont typeface="Arial" pitchFamily="34" charset="0"/>
                        <a:buChar char="•"/>
                      </a:pPr>
                      <a:r>
                        <a:rPr lang="en-US" sz="1600" baseline="0" dirty="0" smtClean="0"/>
                        <a:t> whether you use your school library, why/why not</a:t>
                      </a:r>
                    </a:p>
                    <a:p>
                      <a:pPr>
                        <a:buFont typeface="Arial" pitchFamily="34" charset="0"/>
                        <a:buChar char="•"/>
                      </a:pPr>
                      <a:r>
                        <a:rPr lang="en-US" sz="1600" baseline="0" dirty="0" smtClean="0"/>
                        <a:t> what you prefer: using libraries  or Internet resources, why</a:t>
                      </a:r>
                    </a:p>
                    <a:p>
                      <a:pPr>
                        <a:buFont typeface="Arial" pitchFamily="34" charset="0"/>
                        <a:buChar char="•"/>
                      </a:pPr>
                      <a:endParaRPr lang="en-US" sz="1600" baseline="0" dirty="0" smtClean="0"/>
                    </a:p>
                    <a:p>
                      <a:pPr>
                        <a:buFont typeface="Arial" pitchFamily="34" charset="0"/>
                        <a:buNone/>
                      </a:pPr>
                      <a:r>
                        <a:rPr lang="en-US" sz="1600" baseline="0" dirty="0" smtClean="0"/>
                        <a:t>You have to talk for 1,5-2 minutes. The examiner will listen until you have finished. Then she will ask you some questions.</a:t>
                      </a:r>
                      <a:endParaRPr lang="ru-RU" sz="1600" dirty="0"/>
                    </a:p>
                  </a:txBody>
                  <a:tcPr/>
                </a:tc>
              </a:tr>
              <a:tr h="1921094">
                <a:tc>
                  <a:txBody>
                    <a:bodyPr/>
                    <a:lstStyle/>
                    <a:p>
                      <a:r>
                        <a:rPr lang="en-US" dirty="0" smtClean="0"/>
                        <a:t>C3</a:t>
                      </a:r>
                      <a:endParaRPr lang="ru-RU" dirty="0"/>
                    </a:p>
                  </a:txBody>
                  <a:tcPr/>
                </a:tc>
                <a:tc>
                  <a:txBody>
                    <a:bodyPr/>
                    <a:lstStyle/>
                    <a:p>
                      <a:pPr>
                        <a:buFont typeface="Arial" pitchFamily="34" charset="0"/>
                        <a:buNone/>
                      </a:pPr>
                      <a:r>
                        <a:rPr lang="en-US" sz="1600" dirty="0" smtClean="0"/>
                        <a:t>Task 2 (2-3 minutes)</a:t>
                      </a:r>
                    </a:p>
                    <a:p>
                      <a:pPr>
                        <a:buFont typeface="Arial" pitchFamily="34" charset="0"/>
                        <a:buNone/>
                      </a:pPr>
                      <a:r>
                        <a:rPr lang="en-US" sz="1600" dirty="0" smtClean="0"/>
                        <a:t>You</a:t>
                      </a:r>
                      <a:r>
                        <a:rPr lang="en-US" sz="1600" baseline="0" dirty="0" smtClean="0"/>
                        <a:t> play the part of an exchange student in an international school in Malta. You come to your classmate Anna/Andrew to borrow her/his Grammar Book. You need to write an essay on a British tourism attraction.</a:t>
                      </a:r>
                    </a:p>
                    <a:p>
                      <a:pPr>
                        <a:buFont typeface="Arial" pitchFamily="34" charset="0"/>
                        <a:buChar char="•"/>
                      </a:pPr>
                      <a:r>
                        <a:rPr lang="en-US" sz="1600" baseline="0" dirty="0" smtClean="0"/>
                        <a:t> Ask for the Grammar Book and explain what you need it for.</a:t>
                      </a:r>
                    </a:p>
                    <a:p>
                      <a:pPr>
                        <a:buFont typeface="Arial" pitchFamily="34" charset="0"/>
                        <a:buChar char="•"/>
                      </a:pPr>
                      <a:r>
                        <a:rPr lang="en-US" sz="1600" baseline="0" dirty="0" smtClean="0"/>
                        <a:t>Answer your classmate’s questions bout the attraction you are going to write about.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 Do not accept any suggestions for the day as you want to start writing the essay as soon as possible.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 Invite your classmate to see a new film tomorrow</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b="1" baseline="0" dirty="0" smtClean="0"/>
                        <a:t>You begin </a:t>
                      </a:r>
                      <a:r>
                        <a:rPr lang="en-US" sz="1600" baseline="0" dirty="0" smtClean="0"/>
                        <a:t>the conversation. The examiner will play the part of your classmate,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b="1" baseline="0" dirty="0" smtClean="0"/>
                        <a:t>Remember</a:t>
                      </a:r>
                      <a:r>
                        <a:rPr lang="en-US" sz="1600" baseline="0" dirty="0" smtClean="0"/>
                        <a:t> to</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 mention the 4 aspects of the task</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t> be active and polite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600" baseline="0" dirty="0" smtClean="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0"/>
          <a:ext cx="8786874" cy="6668104"/>
        </p:xfrm>
        <a:graphic>
          <a:graphicData uri="http://schemas.openxmlformats.org/drawingml/2006/table">
            <a:tbl>
              <a:tblPr firstRow="1" bandRow="1">
                <a:tableStyleId>{5C22544A-7EE6-4342-B048-85BDC9FD1C3A}</a:tableStyleId>
              </a:tblPr>
              <a:tblGrid>
                <a:gridCol w="8786874"/>
              </a:tblGrid>
              <a:tr h="480664">
                <a:tc>
                  <a:txBody>
                    <a:bodyPr/>
                    <a:lstStyle/>
                    <a:p>
                      <a:pPr algn="ctr"/>
                      <a:r>
                        <a:rPr lang="en-US" dirty="0" smtClean="0"/>
                        <a:t>Interlocutor  card</a:t>
                      </a:r>
                      <a:endParaRPr lang="ru-RU" dirty="0"/>
                    </a:p>
                  </a:txBody>
                  <a:tcPr/>
                </a:tc>
              </a:tr>
              <a:tr h="6163046">
                <a:tc>
                  <a:txBody>
                    <a:bodyPr/>
                    <a:lstStyle/>
                    <a:p>
                      <a:r>
                        <a:rPr lang="en-US" sz="2000" dirty="0" smtClean="0"/>
                        <a:t>Warm up</a:t>
                      </a:r>
                    </a:p>
                    <a:p>
                      <a:pPr marL="342900" indent="-342900">
                        <a:buFont typeface="+mj-lt"/>
                        <a:buAutoNum type="arabicParenR"/>
                      </a:pPr>
                      <a:r>
                        <a:rPr lang="en-US" sz="2000" dirty="0" smtClean="0"/>
                        <a:t>What’s your favourite season? Why do you like it?</a:t>
                      </a:r>
                    </a:p>
                    <a:p>
                      <a:pPr marL="342900" indent="-342900">
                        <a:buFont typeface="+mj-lt"/>
                        <a:buNone/>
                      </a:pPr>
                      <a:r>
                        <a:rPr lang="en-US" sz="2000" dirty="0" smtClean="0"/>
                        <a:t>C2.  Task 1 (2,5-3</a:t>
                      </a:r>
                      <a:r>
                        <a:rPr lang="en-US" sz="2000" baseline="0" dirty="0" smtClean="0"/>
                        <a:t> min</a:t>
                      </a:r>
                      <a:r>
                        <a:rPr lang="en-US" sz="2000" dirty="0" smtClean="0"/>
                        <a:t>) </a:t>
                      </a:r>
                    </a:p>
                    <a:p>
                      <a:pPr marL="342900" indent="-342900">
                        <a:buFont typeface="+mj-lt"/>
                        <a:buNone/>
                      </a:pPr>
                      <a:r>
                        <a:rPr lang="en-US" sz="2000" dirty="0" smtClean="0"/>
                        <a:t>Let the student talk for 1,5-2 minutes.</a:t>
                      </a:r>
                    </a:p>
                    <a:p>
                      <a:pPr marL="342900" indent="-342900">
                        <a:buFont typeface="+mj-lt"/>
                        <a:buNone/>
                      </a:pPr>
                      <a:r>
                        <a:rPr lang="en-US" sz="2000" dirty="0" smtClean="0"/>
                        <a:t>Ask only those questions which the student hasn’t covered while giving his/her</a:t>
                      </a:r>
                      <a:r>
                        <a:rPr lang="en-US" sz="2000" baseline="0" dirty="0" smtClean="0"/>
                        <a:t> talk.</a:t>
                      </a:r>
                    </a:p>
                    <a:p>
                      <a:pPr marL="342900" indent="-342900">
                        <a:buFont typeface="+mj-lt"/>
                        <a:buAutoNum type="arabicPeriod"/>
                      </a:pPr>
                      <a:r>
                        <a:rPr lang="en-US" sz="2000" baseline="0" dirty="0" smtClean="0"/>
                        <a:t>What do we need libraries for?</a:t>
                      </a:r>
                    </a:p>
                    <a:p>
                      <a:pPr marL="342900" indent="-342900">
                        <a:buFont typeface="+mj-lt"/>
                        <a:buAutoNum type="arabicPeriod"/>
                      </a:pPr>
                      <a:r>
                        <a:rPr lang="en-US" sz="2000" baseline="0" dirty="0" smtClean="0"/>
                        <a:t>Do you use your school library?</a:t>
                      </a:r>
                    </a:p>
                    <a:p>
                      <a:pPr marL="342900" indent="-342900">
                        <a:buFont typeface="+mj-lt"/>
                        <a:buAutoNum type="arabicPeriod"/>
                      </a:pPr>
                      <a:r>
                        <a:rPr lang="en-US" sz="2000" baseline="0" dirty="0" smtClean="0"/>
                        <a:t>What do you prefer: using libraries or Internet resources? Why?</a:t>
                      </a:r>
                    </a:p>
                    <a:p>
                      <a:pPr marL="342900" indent="-342900">
                        <a:buFont typeface="+mj-lt"/>
                        <a:buNone/>
                      </a:pPr>
                      <a:r>
                        <a:rPr lang="en-US" sz="2000" baseline="0" dirty="0" smtClean="0"/>
                        <a:t>All the topics must be covered.</a:t>
                      </a:r>
                    </a:p>
                    <a:p>
                      <a:pPr marL="342900" indent="-342900">
                        <a:buFont typeface="+mj-lt"/>
                        <a:buNone/>
                      </a:pPr>
                      <a:r>
                        <a:rPr lang="en-US" sz="2000" baseline="0" dirty="0" smtClean="0"/>
                        <a:t>Finally, you must ask each student the following questions:</a:t>
                      </a:r>
                    </a:p>
                    <a:p>
                      <a:pPr marL="342900" indent="-342900">
                        <a:buFont typeface="+mj-lt"/>
                        <a:buAutoNum type="arabicPeriod"/>
                      </a:pPr>
                      <a:r>
                        <a:rPr lang="en-US" sz="2000" baseline="0" dirty="0" smtClean="0"/>
                        <a:t>What kind of books do you prefer to read?</a:t>
                      </a:r>
                    </a:p>
                    <a:p>
                      <a:pPr marL="342900" indent="-342900">
                        <a:buFont typeface="+mj-lt"/>
                        <a:buAutoNum type="arabicPeriod"/>
                      </a:pPr>
                      <a:r>
                        <a:rPr lang="en-US" sz="2000" baseline="0" dirty="0" smtClean="0"/>
                        <a:t>Why do people read less nowadays than they did 50 years ago?</a:t>
                      </a:r>
                    </a:p>
                    <a:p>
                      <a:pPr marL="342900" indent="-342900">
                        <a:buFont typeface="+mj-lt"/>
                        <a:buNone/>
                      </a:pPr>
                      <a:r>
                        <a:rPr lang="en-US" sz="2000" baseline="0" dirty="0" smtClean="0"/>
                        <a:t>Skills to be tested</a:t>
                      </a:r>
                    </a:p>
                    <a:p>
                      <a:pPr marL="342900" indent="-342900">
                        <a:buFont typeface="+mj-lt"/>
                        <a:buNone/>
                      </a:pPr>
                      <a:r>
                        <a:rPr lang="en-US" sz="2000" baseline="0" dirty="0" smtClean="0"/>
                        <a:t>The student is expected to demonstrate his/her ability to:</a:t>
                      </a:r>
                    </a:p>
                    <a:p>
                      <a:pPr marL="342900" indent="-342900">
                        <a:buFont typeface="Arial" pitchFamily="34" charset="0"/>
                        <a:buChar char="•"/>
                      </a:pPr>
                      <a:r>
                        <a:rPr lang="en-US" sz="2000" baseline="0" dirty="0" smtClean="0"/>
                        <a:t>speak at length elaborating on a topic;</a:t>
                      </a:r>
                    </a:p>
                    <a:p>
                      <a:pPr marL="342900" indent="-342900">
                        <a:buFont typeface="Arial" pitchFamily="34" charset="0"/>
                        <a:buChar char="•"/>
                      </a:pPr>
                      <a:r>
                        <a:rPr lang="en-US" sz="2000" baseline="0" dirty="0" smtClean="0"/>
                        <a:t>produce coherent utterances;</a:t>
                      </a:r>
                    </a:p>
                    <a:p>
                      <a:pPr marL="342900" indent="-342900">
                        <a:buFont typeface="Arial" pitchFamily="34" charset="0"/>
                        <a:buChar char="•"/>
                      </a:pPr>
                      <a:r>
                        <a:rPr lang="en-US" sz="2000" baseline="0" dirty="0" smtClean="0"/>
                        <a:t>give reasons;</a:t>
                      </a:r>
                    </a:p>
                    <a:p>
                      <a:pPr marL="342900" indent="-342900">
                        <a:buFont typeface="Arial" pitchFamily="34" charset="0"/>
                        <a:buChar char="•"/>
                      </a:pPr>
                      <a:r>
                        <a:rPr lang="en-US" sz="2000" baseline="0" dirty="0" smtClean="0"/>
                        <a:t>use appropriate grammar and a good range of vocabulary</a:t>
                      </a:r>
                    </a:p>
                    <a:p>
                      <a:pPr marL="342900" indent="-342900">
                        <a:buFont typeface="Arial" pitchFamily="34" charset="0"/>
                        <a:buChar char="•"/>
                      </a:pPr>
                      <a:endParaRPr lang="ru-RU" sz="2000"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715148"/>
        </p:xfrm>
        <a:graphic>
          <a:graphicData uri="http://schemas.openxmlformats.org/drawingml/2006/table">
            <a:tbl>
              <a:tblPr firstRow="1" bandRow="1">
                <a:tableStyleId>{5C22544A-7EE6-4342-B048-85BDC9FD1C3A}</a:tableStyleId>
              </a:tblPr>
              <a:tblGrid>
                <a:gridCol w="9144000"/>
              </a:tblGrid>
              <a:tr h="8869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Interlocutor  card</a:t>
                      </a:r>
                      <a:endParaRPr lang="ru-RU" dirty="0" smtClean="0"/>
                    </a:p>
                    <a:p>
                      <a:pPr algn="ctr"/>
                      <a:endParaRPr lang="ru-RU" dirty="0"/>
                    </a:p>
                  </a:txBody>
                  <a:tcPr/>
                </a:tc>
              </a:tr>
              <a:tr h="5828242">
                <a:tc>
                  <a:txBody>
                    <a:bodyPr/>
                    <a:lstStyle/>
                    <a:p>
                      <a:r>
                        <a:rPr lang="en-US" dirty="0" smtClean="0"/>
                        <a:t>Task 2 (2-3 minutes)</a:t>
                      </a:r>
                    </a:p>
                    <a:p>
                      <a:r>
                        <a:rPr lang="en-US" dirty="0" smtClean="0"/>
                        <a:t>You play the part of an exchange student</a:t>
                      </a:r>
                      <a:r>
                        <a:rPr lang="en-US" baseline="0" dirty="0" smtClean="0"/>
                        <a:t> in an international school in Malta. Your name is Anna/Andrew. You are having pizza in your room in the student hostel.</a:t>
                      </a:r>
                    </a:p>
                    <a:p>
                      <a:pPr>
                        <a:buFont typeface="Arial" pitchFamily="34" charset="0"/>
                        <a:buChar char="•"/>
                      </a:pPr>
                      <a:r>
                        <a:rPr lang="en-US" baseline="0" dirty="0" smtClean="0"/>
                        <a:t> Agree to lend the book and find out what she needs it for (</a:t>
                      </a:r>
                      <a:r>
                        <a:rPr lang="en-US" i="1" baseline="0" dirty="0" smtClean="0"/>
                        <a:t>Yes, you can. Here it is …  What do you need it for, by the way?</a:t>
                      </a:r>
                      <a:r>
                        <a:rPr lang="en-US" baseline="0" dirty="0" smtClean="0"/>
                        <a:t>)</a:t>
                      </a:r>
                    </a:p>
                    <a:p>
                      <a:pPr>
                        <a:buFont typeface="Arial" pitchFamily="34" charset="0"/>
                        <a:buChar char="•"/>
                      </a:pPr>
                      <a:r>
                        <a:rPr lang="en-US" baseline="0" dirty="0" smtClean="0"/>
                        <a:t> Find out what the essay is going to be about. Ask for more information as you don’t know anything/much about the topic of the essay. (</a:t>
                      </a:r>
                      <a:r>
                        <a:rPr lang="en-US" i="1" baseline="0" dirty="0" smtClean="0"/>
                        <a:t>And what more you are going to write about?... What is it?</a:t>
                      </a:r>
                      <a:r>
                        <a:rPr lang="en-US" baseline="0" dirty="0" smtClean="0"/>
                        <a:t>)</a:t>
                      </a:r>
                    </a:p>
                    <a:p>
                      <a:pPr>
                        <a:buFont typeface="Arial" pitchFamily="34" charset="0"/>
                        <a:buNone/>
                      </a:pPr>
                      <a:r>
                        <a:rPr lang="en-US" baseline="0" dirty="0" smtClean="0"/>
                        <a:t>Ask if your classmate has ever seen it/been there (</a:t>
                      </a:r>
                      <a:r>
                        <a:rPr lang="en-US" i="1" baseline="0" dirty="0" smtClean="0"/>
                        <a:t>It sounds really exciting. Have you ever…?</a:t>
                      </a:r>
                      <a:r>
                        <a:rPr lang="en-US" baseline="0" dirty="0" smtClean="0"/>
                        <a:t>)</a:t>
                      </a:r>
                    </a:p>
                    <a:p>
                      <a:pPr>
                        <a:buFont typeface="Arial" pitchFamily="34" charset="0"/>
                        <a:buChar char="•"/>
                      </a:pPr>
                      <a:r>
                        <a:rPr lang="en-US" baseline="0" dirty="0" smtClean="0"/>
                        <a:t> Offer your classmate to share your pizza (</a:t>
                      </a:r>
                      <a:r>
                        <a:rPr lang="en-US" i="1" baseline="0" dirty="0" smtClean="0"/>
                        <a:t>How about some pizza, by the way? I’m just having lunch.</a:t>
                      </a:r>
                      <a:r>
                        <a:rPr lang="en-US" baseline="0" dirty="0" smtClean="0"/>
                        <a:t>)</a:t>
                      </a:r>
                    </a:p>
                    <a:p>
                      <a:pPr>
                        <a:buFont typeface="Arial" pitchFamily="34" charset="0"/>
                        <a:buChar char="•"/>
                      </a:pPr>
                      <a:r>
                        <a:rPr lang="en-US" baseline="0" dirty="0" smtClean="0"/>
                        <a:t> Accept your classmate’s invitation. (</a:t>
                      </a:r>
                      <a:r>
                        <a:rPr lang="en-US" i="1" baseline="0" dirty="0" smtClean="0"/>
                        <a:t>OK. Let’s go.)</a:t>
                      </a:r>
                    </a:p>
                    <a:p>
                      <a:pPr>
                        <a:buFont typeface="Arial" pitchFamily="34" charset="0"/>
                        <a:buNone/>
                      </a:pPr>
                      <a:r>
                        <a:rPr lang="en-US" i="0" baseline="0" dirty="0" smtClean="0"/>
                        <a:t>Skills to be tested</a:t>
                      </a:r>
                    </a:p>
                    <a:p>
                      <a:pPr>
                        <a:buFont typeface="Arial" pitchFamily="34" charset="0"/>
                        <a:buNone/>
                      </a:pPr>
                      <a:r>
                        <a:rPr lang="en-US" i="0" baseline="0" dirty="0" smtClean="0"/>
                        <a:t>The student is expected to demonstrate his/her ability:</a:t>
                      </a:r>
                    </a:p>
                    <a:p>
                      <a:pPr>
                        <a:buFont typeface="Arial" pitchFamily="34" charset="0"/>
                        <a:buChar char="•"/>
                      </a:pPr>
                      <a:r>
                        <a:rPr lang="en-US" i="0" baseline="0" dirty="0" smtClean="0"/>
                        <a:t> make a request/an invitation</a:t>
                      </a:r>
                    </a:p>
                    <a:p>
                      <a:pPr>
                        <a:buFont typeface="Arial" pitchFamily="34" charset="0"/>
                        <a:buChar char="•"/>
                      </a:pPr>
                      <a:r>
                        <a:rPr lang="en-US" i="0" baseline="0" dirty="0" smtClean="0"/>
                        <a:t> provide the information required</a:t>
                      </a:r>
                    </a:p>
                    <a:p>
                      <a:pPr>
                        <a:buFont typeface="Arial" pitchFamily="34" charset="0"/>
                        <a:buChar char="•"/>
                      </a:pPr>
                      <a:r>
                        <a:rPr lang="en-US" i="0" baseline="0" dirty="0" smtClean="0"/>
                        <a:t> accept/reject an invitation</a:t>
                      </a:r>
                    </a:p>
                    <a:p>
                      <a:pPr>
                        <a:buFont typeface="Arial" pitchFamily="34" charset="0"/>
                        <a:buChar char="•"/>
                      </a:pPr>
                      <a:r>
                        <a:rPr lang="en-US" i="0" baseline="0" dirty="0" smtClean="0"/>
                        <a:t> Maintain and conclude the conversation</a:t>
                      </a:r>
                    </a:p>
                    <a:p>
                      <a:pPr>
                        <a:buFont typeface="Arial" pitchFamily="34" charset="0"/>
                        <a:buChar char="•"/>
                      </a:pPr>
                      <a:r>
                        <a:rPr lang="en-US" i="0" baseline="0" dirty="0" smtClean="0"/>
                        <a:t> be active and polite</a:t>
                      </a:r>
                      <a:endParaRPr lang="ru-RU" i="0"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14546" y="0"/>
            <a:ext cx="5429288" cy="571480"/>
          </a:xfrm>
        </p:spPr>
        <p:txBody>
          <a:bodyPr>
            <a:normAutofit fontScale="90000"/>
          </a:bodyPr>
          <a:lstStyle/>
          <a:p>
            <a:r>
              <a:rPr lang="en-US" sz="3200" dirty="0" smtClean="0"/>
              <a:t>Sample conversation</a:t>
            </a:r>
            <a:endParaRPr lang="ru-RU" sz="3200" dirty="0"/>
          </a:p>
        </p:txBody>
      </p:sp>
      <p:sp>
        <p:nvSpPr>
          <p:cNvPr id="3" name="Содержимое 2"/>
          <p:cNvSpPr>
            <a:spLocks noGrp="1"/>
          </p:cNvSpPr>
          <p:nvPr>
            <p:ph idx="1"/>
          </p:nvPr>
        </p:nvSpPr>
        <p:spPr>
          <a:xfrm>
            <a:off x="214282" y="500042"/>
            <a:ext cx="8715436" cy="6143668"/>
          </a:xfrm>
        </p:spPr>
        <p:txBody>
          <a:bodyPr>
            <a:normAutofit fontScale="85000" lnSpcReduction="10000"/>
          </a:bodyPr>
          <a:lstStyle/>
          <a:p>
            <a:pPr>
              <a:buNone/>
            </a:pPr>
            <a:r>
              <a:rPr lang="en-US" sz="1800" b="1" dirty="0" smtClean="0"/>
              <a:t>Student: Hello, Anna/Andrew</a:t>
            </a:r>
          </a:p>
          <a:p>
            <a:pPr>
              <a:buNone/>
            </a:pPr>
            <a:r>
              <a:rPr lang="en-US" sz="1800" b="1" u="sng" dirty="0" smtClean="0"/>
              <a:t>Interlocutor: Hello</a:t>
            </a:r>
          </a:p>
          <a:p>
            <a:pPr>
              <a:buNone/>
            </a:pPr>
            <a:r>
              <a:rPr lang="en-US" sz="1800" b="1" dirty="0" smtClean="0"/>
              <a:t>S: I’m glad you are still at home. Look, I need your English grammar book. Can I borrow it till tomorrow?</a:t>
            </a:r>
          </a:p>
          <a:p>
            <a:pPr>
              <a:buNone/>
            </a:pPr>
            <a:r>
              <a:rPr lang="en-US" sz="1800" b="1" u="sng" dirty="0" smtClean="0"/>
              <a:t>I: Yes, you can. Here it is.</a:t>
            </a:r>
          </a:p>
          <a:p>
            <a:pPr>
              <a:buNone/>
            </a:pPr>
            <a:r>
              <a:rPr lang="en-US" sz="1800" b="1" dirty="0" smtClean="0"/>
              <a:t>S: Thanks.</a:t>
            </a:r>
          </a:p>
          <a:p>
            <a:pPr marL="571500" indent="-571500">
              <a:buNone/>
            </a:pPr>
            <a:r>
              <a:rPr lang="en-US" sz="1800" b="1" u="sng" dirty="0" smtClean="0"/>
              <a:t>I: What do you need it for, by the way?</a:t>
            </a:r>
          </a:p>
          <a:p>
            <a:pPr marL="571500" indent="-571500">
              <a:buNone/>
            </a:pPr>
            <a:r>
              <a:rPr lang="en-US" sz="1800" b="1" dirty="0" smtClean="0"/>
              <a:t>S: I have to write an essay on one of British  tourist attractions. I don’t think I can do it without a good Grammar Book.</a:t>
            </a:r>
          </a:p>
          <a:p>
            <a:pPr marL="571500" indent="-571500">
              <a:buNone/>
            </a:pPr>
            <a:r>
              <a:rPr lang="en-US" sz="1800" b="1" u="sng" dirty="0" smtClean="0"/>
              <a:t>I: I see. I always use it for written tasks, too. And what are you going to write about?</a:t>
            </a:r>
          </a:p>
          <a:p>
            <a:pPr marL="571500" indent="-571500">
              <a:buNone/>
            </a:pPr>
            <a:r>
              <a:rPr lang="en-US" sz="1800" b="1" dirty="0" smtClean="0"/>
              <a:t>S: I want to write about the London Eye.</a:t>
            </a:r>
          </a:p>
          <a:p>
            <a:pPr marL="571500" indent="-571500">
              <a:buNone/>
            </a:pPr>
            <a:r>
              <a:rPr lang="en-US" sz="1800" b="1" u="sng" dirty="0" smtClean="0"/>
              <a:t>I: The London Eye? What is it?</a:t>
            </a:r>
          </a:p>
          <a:p>
            <a:pPr marL="571500" indent="-571500">
              <a:buNone/>
            </a:pPr>
            <a:r>
              <a:rPr lang="en-US" sz="1800" b="1" dirty="0" smtClean="0"/>
              <a:t>S: I can’t believe you don’t know about it? It’s a huge wheel in the centre of London, on the bank of the river Thames. It’s the largest wheel in Europe. It has large capsules for passengers. The wheel moves slowly and the passengers can enjoy the views of London from the height! </a:t>
            </a:r>
          </a:p>
          <a:p>
            <a:pPr marL="571500" indent="-571500">
              <a:buNone/>
            </a:pPr>
            <a:r>
              <a:rPr lang="en-US" sz="1800" b="1" u="sng" dirty="0" smtClean="0"/>
              <a:t>I: It sounds really exciting Have you ever ridden on the wheel?</a:t>
            </a:r>
          </a:p>
          <a:p>
            <a:pPr marL="571500" indent="-571500">
              <a:buNone/>
            </a:pPr>
            <a:r>
              <a:rPr lang="en-US" sz="1800" b="1" dirty="0" smtClean="0"/>
              <a:t>S: No, unfortunately, not. But I’m going to do it one day. </a:t>
            </a:r>
          </a:p>
          <a:p>
            <a:pPr marL="571500" indent="-571500">
              <a:buNone/>
            </a:pPr>
            <a:r>
              <a:rPr lang="en-US" sz="1800" b="1" u="sng" dirty="0" smtClean="0"/>
              <a:t>I: I see. How about pizza by the way? I’m just having lunch.</a:t>
            </a:r>
          </a:p>
          <a:p>
            <a:pPr marL="571500" indent="-571500">
              <a:buNone/>
            </a:pPr>
            <a:r>
              <a:rPr lang="en-US" sz="1800" b="1" dirty="0" smtClean="0"/>
              <a:t>S: Thank you, Anna/Andrew, but I really have to go. I have to write the essay. And what are you doing tomorrow?</a:t>
            </a:r>
          </a:p>
          <a:p>
            <a:pPr marL="571500" indent="-571500">
              <a:buNone/>
            </a:pPr>
            <a:r>
              <a:rPr lang="en-US" sz="1800" b="1" u="sng" dirty="0" smtClean="0"/>
              <a:t>I: I don’t have any plans yet? Why?</a:t>
            </a:r>
          </a:p>
          <a:p>
            <a:pPr marL="571500" indent="-571500">
              <a:buNone/>
            </a:pPr>
            <a:r>
              <a:rPr lang="en-US" sz="1800" b="1" dirty="0" smtClean="0"/>
              <a:t>S: Let’s go to the cinema together. There is a new film on.</a:t>
            </a:r>
          </a:p>
          <a:p>
            <a:pPr marL="571500" indent="-571500">
              <a:buNone/>
            </a:pPr>
            <a:r>
              <a:rPr lang="en-US" sz="1800" b="1" u="sng" dirty="0" smtClean="0"/>
              <a:t>I: OK. Let’s go. Good luck with the essay.</a:t>
            </a:r>
          </a:p>
          <a:p>
            <a:pPr marL="571500" indent="-571500">
              <a:buNone/>
            </a:pPr>
            <a:r>
              <a:rPr lang="en-US" sz="1800" b="1" dirty="0" smtClean="0"/>
              <a:t>S: Thanks. And see you tomorrow.</a:t>
            </a:r>
          </a:p>
          <a:p>
            <a:pPr marL="571500" indent="-571500">
              <a:buNone/>
            </a:pPr>
            <a:r>
              <a:rPr lang="en-US" sz="1800" b="1" u="sng" dirty="0" smtClean="0"/>
              <a:t>I: See you.</a:t>
            </a:r>
          </a:p>
          <a:p>
            <a:pPr marL="571500" indent="-571500">
              <a:buNone/>
            </a:pPr>
            <a:endParaRPr lang="ru-RU" sz="18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dirty="0" smtClean="0"/>
              <a:t>Оценивание С2</a:t>
            </a:r>
            <a:endParaRPr lang="ru-RU" dirty="0"/>
          </a:p>
        </p:txBody>
      </p:sp>
      <p:sp>
        <p:nvSpPr>
          <p:cNvPr id="3" name="Содержимое 2"/>
          <p:cNvSpPr>
            <a:spLocks noGrp="1"/>
          </p:cNvSpPr>
          <p:nvPr>
            <p:ph idx="1"/>
          </p:nvPr>
        </p:nvSpPr>
        <p:spPr>
          <a:xfrm>
            <a:off x="457200" y="1000108"/>
            <a:ext cx="8229600" cy="5572164"/>
          </a:xfrm>
        </p:spPr>
        <p:txBody>
          <a:bodyPr>
            <a:normAutofit/>
          </a:bodyPr>
          <a:lstStyle/>
          <a:p>
            <a:pPr>
              <a:buNone/>
            </a:pPr>
            <a:r>
              <a:rPr lang="ru-RU" sz="2400" dirty="0" smtClean="0"/>
              <a:t>Оценивание выполнения задания С2 осуществляется по следующим критериям:</a:t>
            </a:r>
            <a:endParaRPr lang="ru-RU" sz="2400" dirty="0"/>
          </a:p>
        </p:txBody>
      </p:sp>
      <p:graphicFrame>
        <p:nvGraphicFramePr>
          <p:cNvPr id="4" name="Схема 3"/>
          <p:cNvGraphicFramePr/>
          <p:nvPr/>
        </p:nvGraphicFramePr>
        <p:xfrm>
          <a:off x="1524000" y="1397000"/>
          <a:ext cx="7119966" cy="5246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 y="142852"/>
          <a:ext cx="9144002" cy="6715147"/>
        </p:xfrm>
        <a:graphic>
          <a:graphicData uri="http://schemas.openxmlformats.org/drawingml/2006/table">
            <a:tbl>
              <a:tblPr firstRow="1" bandRow="1">
                <a:tableStyleId>{5C22544A-7EE6-4342-B048-85BDC9FD1C3A}</a:tableStyleId>
              </a:tblPr>
              <a:tblGrid>
                <a:gridCol w="4000497"/>
                <a:gridCol w="2214578"/>
                <a:gridCol w="2286016"/>
                <a:gridCol w="642911"/>
              </a:tblGrid>
              <a:tr h="860659">
                <a:tc gridSpan="4">
                  <a:txBody>
                    <a:bodyPr/>
                    <a:lstStyle/>
                    <a:p>
                      <a:pPr algn="ctr"/>
                      <a:r>
                        <a:rPr lang="ru-RU" dirty="0" smtClean="0"/>
                        <a:t>Критерии оценивания выполнения задания С2 (МУР)</a:t>
                      </a:r>
                    </a:p>
                    <a:p>
                      <a:pPr algn="ctr"/>
                      <a:r>
                        <a:rPr lang="ru-RU" dirty="0" smtClean="0"/>
                        <a:t> </a:t>
                      </a:r>
                      <a:r>
                        <a:rPr lang="en-US" dirty="0" smtClean="0"/>
                        <a:t>MAX-6</a:t>
                      </a:r>
                      <a:r>
                        <a:rPr lang="ru-RU" dirty="0" smtClean="0"/>
                        <a:t> баллов</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1113947">
                <a:tc>
                  <a:txBody>
                    <a:bodyPr/>
                    <a:lstStyle/>
                    <a:p>
                      <a:r>
                        <a:rPr lang="ru-RU" sz="2000" dirty="0" smtClean="0"/>
                        <a:t>Решение коммуникативной задачи</a:t>
                      </a:r>
                      <a:endParaRPr lang="ru-RU" sz="2000" dirty="0"/>
                    </a:p>
                  </a:txBody>
                  <a:tcPr/>
                </a:tc>
                <a:tc>
                  <a:txBody>
                    <a:bodyPr/>
                    <a:lstStyle/>
                    <a:p>
                      <a:r>
                        <a:rPr lang="ru-RU" sz="2000" dirty="0" smtClean="0"/>
                        <a:t>Лексико-грамматическое оформление речи</a:t>
                      </a:r>
                      <a:endParaRPr lang="ru-RU" sz="2000" dirty="0"/>
                    </a:p>
                  </a:txBody>
                  <a:tcPr/>
                </a:tc>
                <a:tc>
                  <a:txBody>
                    <a:bodyPr/>
                    <a:lstStyle/>
                    <a:p>
                      <a:r>
                        <a:rPr lang="ru-RU" sz="2000" dirty="0" smtClean="0"/>
                        <a:t>Произносительная сторона</a:t>
                      </a:r>
                      <a:endParaRPr lang="ru-RU" sz="2000" dirty="0"/>
                    </a:p>
                  </a:txBody>
                  <a:tcPr/>
                </a:tc>
                <a:tc>
                  <a:txBody>
                    <a:bodyPr/>
                    <a:lstStyle/>
                    <a:p>
                      <a:r>
                        <a:rPr lang="ru-RU" sz="2000" dirty="0" smtClean="0"/>
                        <a:t>Баллы</a:t>
                      </a:r>
                      <a:endParaRPr lang="ru-RU" sz="2000" dirty="0"/>
                    </a:p>
                  </a:txBody>
                  <a:tcPr/>
                </a:tc>
              </a:tr>
              <a:tr h="498636">
                <a:tc>
                  <a:txBody>
                    <a:bodyPr/>
                    <a:lstStyle/>
                    <a:p>
                      <a:pPr algn="ctr"/>
                      <a:r>
                        <a:rPr lang="ru-RU" sz="2000" dirty="0" smtClean="0"/>
                        <a:t>К5</a:t>
                      </a:r>
                      <a:endParaRPr lang="ru-RU" sz="2000" dirty="0"/>
                    </a:p>
                  </a:txBody>
                  <a:tcPr/>
                </a:tc>
                <a:tc>
                  <a:txBody>
                    <a:bodyPr/>
                    <a:lstStyle/>
                    <a:p>
                      <a:pPr algn="ctr"/>
                      <a:r>
                        <a:rPr lang="ru-RU" sz="2000" dirty="0" smtClean="0"/>
                        <a:t>К6</a:t>
                      </a:r>
                      <a:endParaRPr lang="ru-RU" sz="2000" dirty="0"/>
                    </a:p>
                  </a:txBody>
                  <a:tcPr/>
                </a:tc>
                <a:tc>
                  <a:txBody>
                    <a:bodyPr/>
                    <a:lstStyle/>
                    <a:p>
                      <a:pPr algn="ctr"/>
                      <a:r>
                        <a:rPr lang="ru-RU" sz="2000" dirty="0" smtClean="0"/>
                        <a:t>К7</a:t>
                      </a:r>
                      <a:endParaRPr lang="ru-RU" sz="2000" dirty="0"/>
                    </a:p>
                  </a:txBody>
                  <a:tcPr/>
                </a:tc>
                <a:tc>
                  <a:txBody>
                    <a:bodyPr/>
                    <a:lstStyle/>
                    <a:p>
                      <a:pPr algn="ctr"/>
                      <a:endParaRPr lang="ru-RU" sz="2000" dirty="0"/>
                    </a:p>
                  </a:txBody>
                  <a:tcPr/>
                </a:tc>
              </a:tr>
              <a:tr h="4241905">
                <a:tc>
                  <a:txBody>
                    <a:bodyPr/>
                    <a:lstStyle/>
                    <a:p>
                      <a:pPr algn="l"/>
                      <a:r>
                        <a:rPr lang="ru-RU" sz="2000" dirty="0" smtClean="0"/>
                        <a:t>Задание выполнено полностью:</a:t>
                      </a:r>
                      <a:r>
                        <a:rPr lang="ru-RU" sz="2000" baseline="0" dirty="0" smtClean="0"/>
                        <a:t> цель общения достигнута; тема раскрыта в полном объёме (полностью раскрыты все аспекты, указанные в задании, даны развёрнутые ответы на 2 дополнительных вопроса); социокультурные  знания использованы в соответствии с ситуацией общения</a:t>
                      </a:r>
                      <a:endParaRPr lang="ru-RU" sz="2000" dirty="0"/>
                    </a:p>
                  </a:txBody>
                  <a:tcPr/>
                </a:tc>
                <a:tc>
                  <a:txBody>
                    <a:bodyPr/>
                    <a:lstStyle/>
                    <a:p>
                      <a:pPr algn="l"/>
                      <a:endParaRPr lang="ru-RU" sz="2000" dirty="0"/>
                    </a:p>
                  </a:txBody>
                  <a:tcPr/>
                </a:tc>
                <a:tc>
                  <a:txBody>
                    <a:bodyPr/>
                    <a:lstStyle/>
                    <a:p>
                      <a:pPr algn="l"/>
                      <a:endParaRPr lang="ru-RU" sz="2000" dirty="0"/>
                    </a:p>
                  </a:txBody>
                  <a:tcPr/>
                </a:tc>
                <a:tc>
                  <a:txBody>
                    <a:bodyPr/>
                    <a:lstStyle/>
                    <a:p>
                      <a:pPr algn="l"/>
                      <a:r>
                        <a:rPr lang="ru-RU" sz="2000" dirty="0" smtClean="0"/>
                        <a:t>3</a:t>
                      </a:r>
                      <a:endParaRPr lang="ru-RU" sz="2000"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 y="142852"/>
          <a:ext cx="9144002" cy="6804116"/>
        </p:xfrm>
        <a:graphic>
          <a:graphicData uri="http://schemas.openxmlformats.org/drawingml/2006/table">
            <a:tbl>
              <a:tblPr firstRow="1" bandRow="1">
                <a:tableStyleId>{5C22544A-7EE6-4342-B048-85BDC9FD1C3A}</a:tableStyleId>
              </a:tblPr>
              <a:tblGrid>
                <a:gridCol w="3393274"/>
                <a:gridCol w="3321867"/>
                <a:gridCol w="1500199"/>
                <a:gridCol w="928662"/>
              </a:tblGrid>
              <a:tr h="887154">
                <a:tc gridSpan="4">
                  <a:txBody>
                    <a:bodyPr/>
                    <a:lstStyle/>
                    <a:p>
                      <a:pPr algn="ctr"/>
                      <a:r>
                        <a:rPr lang="ru-RU" dirty="0" smtClean="0"/>
                        <a:t>Критерии оценивания выполнения задания С2 (МУР)</a:t>
                      </a:r>
                    </a:p>
                    <a:p>
                      <a:pPr algn="ctr"/>
                      <a:r>
                        <a:rPr lang="ru-RU" dirty="0" smtClean="0"/>
                        <a:t> </a:t>
                      </a:r>
                      <a:r>
                        <a:rPr lang="en-US" dirty="0" smtClean="0"/>
                        <a:t>MAX-6</a:t>
                      </a:r>
                      <a:r>
                        <a:rPr lang="ru-RU" dirty="0" smtClean="0"/>
                        <a:t> баллов</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825432">
                <a:tc>
                  <a:txBody>
                    <a:bodyPr/>
                    <a:lstStyle/>
                    <a:p>
                      <a:r>
                        <a:rPr lang="ru-RU" dirty="0" smtClean="0"/>
                        <a:t>Решение коммуникативной задачи</a:t>
                      </a:r>
                      <a:endParaRPr lang="ru-RU" dirty="0"/>
                    </a:p>
                  </a:txBody>
                  <a:tcPr/>
                </a:tc>
                <a:tc>
                  <a:txBody>
                    <a:bodyPr/>
                    <a:lstStyle/>
                    <a:p>
                      <a:r>
                        <a:rPr lang="ru-RU" dirty="0" smtClean="0"/>
                        <a:t>Лексико-грамматическое оформление речи</a:t>
                      </a:r>
                      <a:endParaRPr lang="ru-RU" dirty="0"/>
                    </a:p>
                  </a:txBody>
                  <a:tcPr/>
                </a:tc>
                <a:tc>
                  <a:txBody>
                    <a:bodyPr/>
                    <a:lstStyle/>
                    <a:p>
                      <a:r>
                        <a:rPr lang="ru-RU" dirty="0" smtClean="0"/>
                        <a:t>Произносительная сторона</a:t>
                      </a:r>
                      <a:endParaRPr lang="ru-RU" dirty="0"/>
                    </a:p>
                  </a:txBody>
                  <a:tcPr/>
                </a:tc>
                <a:tc>
                  <a:txBody>
                    <a:bodyPr/>
                    <a:lstStyle/>
                    <a:p>
                      <a:r>
                        <a:rPr lang="ru-RU" dirty="0" smtClean="0"/>
                        <a:t>Баллы</a:t>
                      </a:r>
                      <a:endParaRPr lang="ru-RU" dirty="0"/>
                    </a:p>
                  </a:txBody>
                  <a:tcPr/>
                </a:tc>
              </a:tr>
              <a:tr h="513987">
                <a:tc>
                  <a:txBody>
                    <a:bodyPr/>
                    <a:lstStyle/>
                    <a:p>
                      <a:pPr algn="ctr"/>
                      <a:r>
                        <a:rPr lang="ru-RU" dirty="0" smtClean="0"/>
                        <a:t>К5</a:t>
                      </a:r>
                      <a:endParaRPr lang="ru-RU" dirty="0"/>
                    </a:p>
                  </a:txBody>
                  <a:tcPr/>
                </a:tc>
                <a:tc>
                  <a:txBody>
                    <a:bodyPr/>
                    <a:lstStyle/>
                    <a:p>
                      <a:pPr algn="ctr"/>
                      <a:r>
                        <a:rPr lang="ru-RU" dirty="0" smtClean="0"/>
                        <a:t>К6</a:t>
                      </a:r>
                      <a:endParaRPr lang="ru-RU" dirty="0"/>
                    </a:p>
                  </a:txBody>
                  <a:tcPr/>
                </a:tc>
                <a:tc>
                  <a:txBody>
                    <a:bodyPr/>
                    <a:lstStyle/>
                    <a:p>
                      <a:pPr algn="ctr"/>
                      <a:r>
                        <a:rPr lang="ru-RU" dirty="0" smtClean="0"/>
                        <a:t>К7</a:t>
                      </a:r>
                      <a:endParaRPr lang="ru-RU" dirty="0"/>
                    </a:p>
                  </a:txBody>
                  <a:tcPr/>
                </a:tc>
                <a:tc>
                  <a:txBody>
                    <a:bodyPr/>
                    <a:lstStyle/>
                    <a:p>
                      <a:pPr algn="ctr"/>
                      <a:endParaRPr lang="ru-RU" dirty="0"/>
                    </a:p>
                  </a:txBody>
                  <a:tcPr/>
                </a:tc>
              </a:tr>
              <a:tr h="4488575">
                <a:tc>
                  <a:txBody>
                    <a:bodyPr/>
                    <a:lstStyle/>
                    <a:p>
                      <a:pPr algn="l"/>
                      <a:r>
                        <a:rPr lang="ru-RU" dirty="0" smtClean="0"/>
                        <a:t>Задание выполнено:</a:t>
                      </a:r>
                      <a:r>
                        <a:rPr lang="ru-RU" baseline="0" dirty="0" smtClean="0"/>
                        <a:t> цель общения достигнута; но тема раскрыта не в полном объёме (аспекты, указанные в задании, раскрыты  не полностью; даны краткие ответы на 2 дополнительных вопроса); социокультурные  знания  в основном использованы в соответствии с ситуацией общения.</a:t>
                      </a:r>
                      <a:endParaRPr lang="ru-RU" dirty="0"/>
                    </a:p>
                  </a:txBody>
                  <a:tcPr/>
                </a:tc>
                <a:tc>
                  <a:txBody>
                    <a:bodyPr/>
                    <a:lstStyle/>
                    <a:p>
                      <a:pPr algn="l"/>
                      <a:r>
                        <a:rPr lang="ru-RU" dirty="0" smtClean="0"/>
                        <a:t>Используемый лексико-грамматический материал соответствует поставленной коммуникативной задаче.</a:t>
                      </a:r>
                      <a:r>
                        <a:rPr lang="ru-RU" baseline="0" dirty="0" smtClean="0"/>
                        <a:t> Демонстрируется разнообразный словарный запас и владение простыми и сложными грамматическими структурами, используются различные типы предложений. Лексико-грамматические ошибки практически отсутствуют (допускается не более 4 негрубых языковых ошибок, не затрудняющих понимание)</a:t>
                      </a:r>
                      <a:endParaRPr lang="ru-RU" dirty="0"/>
                    </a:p>
                  </a:txBody>
                  <a:tcPr/>
                </a:tc>
                <a:tc>
                  <a:txBody>
                    <a:bodyPr/>
                    <a:lstStyle/>
                    <a:p>
                      <a:pPr algn="l"/>
                      <a:endParaRPr lang="ru-RU" dirty="0"/>
                    </a:p>
                  </a:txBody>
                  <a:tcPr/>
                </a:tc>
                <a:tc>
                  <a:txBody>
                    <a:bodyPr/>
                    <a:lstStyle/>
                    <a:p>
                      <a:pPr algn="l"/>
                      <a:r>
                        <a:rPr lang="ru-RU" dirty="0" smtClean="0"/>
                        <a:t>2</a:t>
                      </a:r>
                      <a:endParaRPr lang="ru-RU"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 y="142852"/>
          <a:ext cx="9144002" cy="6804116"/>
        </p:xfrm>
        <a:graphic>
          <a:graphicData uri="http://schemas.openxmlformats.org/drawingml/2006/table">
            <a:tbl>
              <a:tblPr firstRow="1" bandRow="1">
                <a:tableStyleId>{5C22544A-7EE6-4342-B048-85BDC9FD1C3A}</a:tableStyleId>
              </a:tblPr>
              <a:tblGrid>
                <a:gridCol w="3393274"/>
                <a:gridCol w="3321867"/>
                <a:gridCol w="1928826"/>
                <a:gridCol w="500035"/>
              </a:tblGrid>
              <a:tr h="887154">
                <a:tc gridSpan="4">
                  <a:txBody>
                    <a:bodyPr/>
                    <a:lstStyle/>
                    <a:p>
                      <a:pPr algn="ctr"/>
                      <a:r>
                        <a:rPr lang="ru-RU" dirty="0" smtClean="0"/>
                        <a:t>Критерии оценивания выполнения задания С2 (МУР)</a:t>
                      </a:r>
                    </a:p>
                    <a:p>
                      <a:pPr algn="ctr"/>
                      <a:r>
                        <a:rPr lang="ru-RU" dirty="0" smtClean="0"/>
                        <a:t> </a:t>
                      </a:r>
                      <a:r>
                        <a:rPr lang="en-US" dirty="0" smtClean="0"/>
                        <a:t>MAX-6</a:t>
                      </a:r>
                      <a:r>
                        <a:rPr lang="ru-RU" dirty="0" smtClean="0"/>
                        <a:t> баллов</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825432">
                <a:tc>
                  <a:txBody>
                    <a:bodyPr/>
                    <a:lstStyle/>
                    <a:p>
                      <a:r>
                        <a:rPr lang="ru-RU" dirty="0" smtClean="0"/>
                        <a:t>Решение коммуникативной задачи</a:t>
                      </a:r>
                      <a:endParaRPr lang="ru-RU" dirty="0"/>
                    </a:p>
                  </a:txBody>
                  <a:tcPr/>
                </a:tc>
                <a:tc>
                  <a:txBody>
                    <a:bodyPr/>
                    <a:lstStyle/>
                    <a:p>
                      <a:r>
                        <a:rPr lang="ru-RU" dirty="0" smtClean="0"/>
                        <a:t>Лексико-грамматическое оформление речи</a:t>
                      </a:r>
                      <a:endParaRPr lang="ru-RU" dirty="0"/>
                    </a:p>
                  </a:txBody>
                  <a:tcPr/>
                </a:tc>
                <a:tc>
                  <a:txBody>
                    <a:bodyPr/>
                    <a:lstStyle/>
                    <a:p>
                      <a:r>
                        <a:rPr lang="ru-RU" dirty="0" smtClean="0"/>
                        <a:t>Произносительная сторона</a:t>
                      </a:r>
                      <a:endParaRPr lang="ru-RU" dirty="0"/>
                    </a:p>
                  </a:txBody>
                  <a:tcPr/>
                </a:tc>
                <a:tc>
                  <a:txBody>
                    <a:bodyPr/>
                    <a:lstStyle/>
                    <a:p>
                      <a:r>
                        <a:rPr lang="ru-RU" dirty="0" smtClean="0"/>
                        <a:t>Баллы</a:t>
                      </a:r>
                      <a:endParaRPr lang="ru-RU" dirty="0"/>
                    </a:p>
                  </a:txBody>
                  <a:tcPr/>
                </a:tc>
              </a:tr>
              <a:tr h="513987">
                <a:tc>
                  <a:txBody>
                    <a:bodyPr/>
                    <a:lstStyle/>
                    <a:p>
                      <a:pPr algn="ctr"/>
                      <a:r>
                        <a:rPr lang="ru-RU" dirty="0" smtClean="0"/>
                        <a:t>К5</a:t>
                      </a:r>
                      <a:endParaRPr lang="ru-RU" dirty="0"/>
                    </a:p>
                  </a:txBody>
                  <a:tcPr/>
                </a:tc>
                <a:tc>
                  <a:txBody>
                    <a:bodyPr/>
                    <a:lstStyle/>
                    <a:p>
                      <a:pPr algn="ctr"/>
                      <a:r>
                        <a:rPr lang="ru-RU" dirty="0" smtClean="0"/>
                        <a:t>К6</a:t>
                      </a:r>
                      <a:endParaRPr lang="ru-RU" dirty="0"/>
                    </a:p>
                  </a:txBody>
                  <a:tcPr/>
                </a:tc>
                <a:tc>
                  <a:txBody>
                    <a:bodyPr/>
                    <a:lstStyle/>
                    <a:p>
                      <a:pPr algn="ctr"/>
                      <a:r>
                        <a:rPr lang="ru-RU" dirty="0" smtClean="0"/>
                        <a:t>К7</a:t>
                      </a:r>
                      <a:endParaRPr lang="ru-RU" dirty="0"/>
                    </a:p>
                  </a:txBody>
                  <a:tcPr/>
                </a:tc>
                <a:tc>
                  <a:txBody>
                    <a:bodyPr/>
                    <a:lstStyle/>
                    <a:p>
                      <a:pPr algn="ctr"/>
                      <a:endParaRPr lang="ru-RU" dirty="0"/>
                    </a:p>
                  </a:txBody>
                  <a:tcPr/>
                </a:tc>
              </a:tr>
              <a:tr h="4488575">
                <a:tc>
                  <a:txBody>
                    <a:bodyPr/>
                    <a:lstStyle/>
                    <a:p>
                      <a:pPr algn="l"/>
                      <a:r>
                        <a:rPr lang="ru-RU" dirty="0" smtClean="0"/>
                        <a:t>Задание выполнено</a:t>
                      </a:r>
                      <a:r>
                        <a:rPr lang="ru-RU" baseline="0" dirty="0" smtClean="0"/>
                        <a:t> </a:t>
                      </a:r>
                      <a:r>
                        <a:rPr lang="ru-RU" dirty="0" smtClean="0"/>
                        <a:t>частично:</a:t>
                      </a:r>
                      <a:r>
                        <a:rPr lang="ru-RU" baseline="0" dirty="0" smtClean="0"/>
                        <a:t> цель общения достигнута не полностью;  тема раскрыта в ограниченном объёме ( не все аспекты, указанные в задании, раскрыты ;  дан ответ на 1 дополнительный вопрос или даны неточные ответы на 2 дополнительных вопроса); социокультурные  знания  мало использованы в соответствии с ситуацией общения.</a:t>
                      </a:r>
                      <a:endParaRPr lang="ru-RU" dirty="0"/>
                    </a:p>
                  </a:txBody>
                  <a:tcPr/>
                </a:tc>
                <a:tc>
                  <a:txBody>
                    <a:bodyPr/>
                    <a:lstStyle/>
                    <a:p>
                      <a:pPr algn="l"/>
                      <a:r>
                        <a:rPr lang="ru-RU" dirty="0" smtClean="0"/>
                        <a:t>Используемый лексико-грамматический материал  в целом соответствует поставленной коммуникативной задаче.</a:t>
                      </a:r>
                      <a:r>
                        <a:rPr lang="ru-RU" baseline="0" dirty="0" smtClean="0"/>
                        <a:t> </a:t>
                      </a:r>
                    </a:p>
                    <a:p>
                      <a:pPr algn="l"/>
                      <a:r>
                        <a:rPr lang="ru-RU" baseline="0" dirty="0" smtClean="0"/>
                        <a:t>Наблюдается некоторое затруднение при подборе слов и неточности в их употреблении</a:t>
                      </a:r>
                    </a:p>
                    <a:p>
                      <a:pPr algn="l"/>
                      <a:r>
                        <a:rPr lang="ru-RU" baseline="0" dirty="0" smtClean="0"/>
                        <a:t>Используются простые грамматические структуры.</a:t>
                      </a:r>
                    </a:p>
                    <a:p>
                      <a:pPr algn="l"/>
                      <a:r>
                        <a:rPr lang="ru-RU" baseline="0" dirty="0" smtClean="0"/>
                        <a:t>Допускаются лексико-грамматические ошибки  (не более 6 языковых ошибок)</a:t>
                      </a:r>
                      <a:endParaRPr lang="ru-RU" dirty="0"/>
                    </a:p>
                  </a:txBody>
                  <a:tcPr/>
                </a:tc>
                <a:tc>
                  <a:txBody>
                    <a:bodyPr/>
                    <a:lstStyle/>
                    <a:p>
                      <a:pPr algn="l"/>
                      <a:r>
                        <a:rPr lang="ru-RU" dirty="0" smtClean="0"/>
                        <a:t>Речь  понятна: практически все звуки в потоке речи произносятся правильно:  не допускаются фонематические ошибки (меняющие значение высказывания); соблюдается правильный интонационный рисунок</a:t>
                      </a:r>
                      <a:endParaRPr lang="ru-RU" dirty="0"/>
                    </a:p>
                  </a:txBody>
                  <a:tcPr/>
                </a:tc>
                <a:tc>
                  <a:txBody>
                    <a:bodyPr/>
                    <a:lstStyle/>
                    <a:p>
                      <a:pPr algn="l"/>
                      <a:r>
                        <a:rPr lang="ru-RU" dirty="0" smtClean="0"/>
                        <a:t>1</a:t>
                      </a:r>
                      <a:endParaRPr lang="ru-RU"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7" y="142852"/>
          <a:ext cx="8572561" cy="6532888"/>
        </p:xfrm>
        <a:graphic>
          <a:graphicData uri="http://schemas.openxmlformats.org/drawingml/2006/table">
            <a:tbl>
              <a:tblPr firstRow="1" bandRow="1">
                <a:tableStyleId>{5C22544A-7EE6-4342-B048-85BDC9FD1C3A}</a:tableStyleId>
              </a:tblPr>
              <a:tblGrid>
                <a:gridCol w="3181216"/>
                <a:gridCol w="3114272"/>
                <a:gridCol w="1406446"/>
                <a:gridCol w="870627"/>
              </a:tblGrid>
              <a:tr h="867375">
                <a:tc gridSpan="4">
                  <a:txBody>
                    <a:bodyPr/>
                    <a:lstStyle/>
                    <a:p>
                      <a:pPr algn="ctr"/>
                      <a:r>
                        <a:rPr lang="ru-RU" dirty="0" smtClean="0"/>
                        <a:t>Критерии оценивания выполнения задания С2 (МУР)</a:t>
                      </a:r>
                    </a:p>
                    <a:p>
                      <a:pPr algn="ctr"/>
                      <a:r>
                        <a:rPr lang="ru-RU" dirty="0" smtClean="0"/>
                        <a:t> </a:t>
                      </a:r>
                      <a:r>
                        <a:rPr lang="en-US" dirty="0" smtClean="0"/>
                        <a:t>MAX-6</a:t>
                      </a:r>
                      <a:r>
                        <a:rPr lang="ru-RU" dirty="0" smtClean="0"/>
                        <a:t> баллов</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956745">
                <a:tc>
                  <a:txBody>
                    <a:bodyPr/>
                    <a:lstStyle/>
                    <a:p>
                      <a:r>
                        <a:rPr lang="ru-RU" dirty="0" smtClean="0"/>
                        <a:t>Решение коммуникативной задачи</a:t>
                      </a:r>
                      <a:endParaRPr lang="ru-RU" dirty="0"/>
                    </a:p>
                  </a:txBody>
                  <a:tcPr/>
                </a:tc>
                <a:tc>
                  <a:txBody>
                    <a:bodyPr/>
                    <a:lstStyle/>
                    <a:p>
                      <a:r>
                        <a:rPr lang="ru-RU" dirty="0" smtClean="0"/>
                        <a:t>Лексико-грамматическое оформление речи</a:t>
                      </a:r>
                      <a:endParaRPr lang="ru-RU" dirty="0"/>
                    </a:p>
                  </a:txBody>
                  <a:tcPr/>
                </a:tc>
                <a:tc>
                  <a:txBody>
                    <a:bodyPr/>
                    <a:lstStyle/>
                    <a:p>
                      <a:r>
                        <a:rPr lang="ru-RU" dirty="0" smtClean="0"/>
                        <a:t>Произносительная сторона</a:t>
                      </a:r>
                      <a:endParaRPr lang="ru-RU" dirty="0"/>
                    </a:p>
                  </a:txBody>
                  <a:tcPr/>
                </a:tc>
                <a:tc>
                  <a:txBody>
                    <a:bodyPr/>
                    <a:lstStyle/>
                    <a:p>
                      <a:r>
                        <a:rPr lang="ru-RU" dirty="0" smtClean="0"/>
                        <a:t>Баллы</a:t>
                      </a:r>
                      <a:endParaRPr lang="ru-RU" dirty="0"/>
                    </a:p>
                  </a:txBody>
                  <a:tcPr/>
                </a:tc>
              </a:tr>
              <a:tr h="502528">
                <a:tc>
                  <a:txBody>
                    <a:bodyPr/>
                    <a:lstStyle/>
                    <a:p>
                      <a:pPr algn="ctr"/>
                      <a:r>
                        <a:rPr lang="ru-RU" dirty="0" smtClean="0"/>
                        <a:t>К5</a:t>
                      </a:r>
                      <a:endParaRPr lang="ru-RU" dirty="0"/>
                    </a:p>
                  </a:txBody>
                  <a:tcPr/>
                </a:tc>
                <a:tc>
                  <a:txBody>
                    <a:bodyPr/>
                    <a:lstStyle/>
                    <a:p>
                      <a:pPr algn="ctr"/>
                      <a:r>
                        <a:rPr lang="ru-RU" dirty="0" smtClean="0"/>
                        <a:t>К6</a:t>
                      </a:r>
                      <a:endParaRPr lang="ru-RU" dirty="0"/>
                    </a:p>
                  </a:txBody>
                  <a:tcPr/>
                </a:tc>
                <a:tc>
                  <a:txBody>
                    <a:bodyPr/>
                    <a:lstStyle/>
                    <a:p>
                      <a:pPr algn="ctr"/>
                      <a:r>
                        <a:rPr lang="ru-RU" dirty="0" smtClean="0"/>
                        <a:t>К7</a:t>
                      </a:r>
                      <a:endParaRPr lang="ru-RU" dirty="0"/>
                    </a:p>
                  </a:txBody>
                  <a:tcPr/>
                </a:tc>
                <a:tc>
                  <a:txBody>
                    <a:bodyPr/>
                    <a:lstStyle/>
                    <a:p>
                      <a:pPr algn="ctr"/>
                      <a:endParaRPr lang="ru-RU" dirty="0"/>
                    </a:p>
                  </a:txBody>
                  <a:tcPr/>
                </a:tc>
              </a:tr>
              <a:tr h="4174210">
                <a:tc>
                  <a:txBody>
                    <a:bodyPr/>
                    <a:lstStyle/>
                    <a:p>
                      <a:pPr algn="l"/>
                      <a:r>
                        <a:rPr lang="ru-RU" dirty="0" smtClean="0"/>
                        <a:t>Задание не выполнено:</a:t>
                      </a:r>
                      <a:r>
                        <a:rPr lang="ru-RU" baseline="0" dirty="0" smtClean="0"/>
                        <a:t> цель общения  не достигнута</a:t>
                      </a:r>
                      <a:endParaRPr lang="ru-RU" dirty="0"/>
                    </a:p>
                  </a:txBody>
                  <a:tcPr/>
                </a:tc>
                <a:tc>
                  <a:txBody>
                    <a:bodyPr/>
                    <a:lstStyle/>
                    <a:p>
                      <a:pPr algn="l"/>
                      <a:r>
                        <a:rPr lang="ru-RU" dirty="0" smtClean="0"/>
                        <a:t>Недостаточный словарный запас, неправильное использование грамматических структур, многочисленные языковые ошибки не позволяют выполнить поставленную коммуникативную</a:t>
                      </a:r>
                      <a:r>
                        <a:rPr lang="ru-RU" baseline="0" dirty="0" smtClean="0"/>
                        <a:t> задачу</a:t>
                      </a:r>
                      <a:endParaRPr lang="ru-RU" dirty="0"/>
                    </a:p>
                  </a:txBody>
                  <a:tcPr/>
                </a:tc>
                <a:tc>
                  <a:txBody>
                    <a:bodyPr/>
                    <a:lstStyle/>
                    <a:p>
                      <a:pPr algn="l"/>
                      <a:r>
                        <a:rPr lang="ru-RU" dirty="0" smtClean="0"/>
                        <a:t>Речь почти не воспринимается на слух из-за неправильного произношения многих звуков и многочисленных фонематических ошибок</a:t>
                      </a:r>
                      <a:endParaRPr lang="ru-RU" dirty="0"/>
                    </a:p>
                  </a:txBody>
                  <a:tcPr/>
                </a:tc>
                <a:tc>
                  <a:txBody>
                    <a:bodyPr/>
                    <a:lstStyle/>
                    <a:p>
                      <a:pPr algn="l"/>
                      <a:r>
                        <a:rPr lang="ru-RU" dirty="0" smtClean="0"/>
                        <a:t>0</a:t>
                      </a:r>
                      <a:endParaRPr lang="ru-RU"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Задание С1</a:t>
            </a: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Проверяет умения ученика писать личное письмо. </a:t>
            </a:r>
          </a:p>
          <a:p>
            <a:pPr>
              <a:buNone/>
            </a:pPr>
            <a:r>
              <a:rPr lang="ru-RU" dirty="0" smtClean="0"/>
              <a:t>Ученику предлагается прочитать отрывок из полученного письма и написать ответ объёмом 100-120 слов, в котором необходимо ответить на 3 вопроса, заданных другом по переписке. Письмо должно быть оформлено в соответствии с нормами письменного этикета, принятого в стране ИЯ. </a:t>
            </a:r>
            <a:endParaRPr lang="ru-RU" dirty="0"/>
          </a:p>
        </p:txBody>
      </p:sp>
      <p:pic>
        <p:nvPicPr>
          <p:cNvPr id="49154" name="Picture 2" descr="http://im7-tub-ru.yandex.net/i?id=484608106-10-72"/>
          <p:cNvPicPr>
            <a:picLocks noChangeAspect="1" noChangeArrowheads="1"/>
          </p:cNvPicPr>
          <p:nvPr/>
        </p:nvPicPr>
        <p:blipFill>
          <a:blip r:embed="rId2" cstate="print"/>
          <a:srcRect/>
          <a:stretch>
            <a:fillRect/>
          </a:stretch>
        </p:blipFill>
        <p:spPr bwMode="auto">
          <a:xfrm>
            <a:off x="285720" y="214290"/>
            <a:ext cx="2000264" cy="142875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78227"/>
            <a:ext cx="4427538"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r>
              <a:rPr lang="en-US" sz="2400" b="1" dirty="0">
                <a:solidFill>
                  <a:srgbClr val="000000"/>
                </a:solidFill>
                <a:cs typeface="Times New Roman" pitchFamily="18" charset="0"/>
              </a:rPr>
              <a:t>Задание для учащегося С2-2</a:t>
            </a:r>
            <a:endParaRPr lang="en-US" sz="2400" dirty="0">
              <a:solidFill>
                <a:srgbClr val="000000"/>
              </a:solidFill>
              <a:cs typeface="Times New Roman" pitchFamily="18" charset="0"/>
            </a:endParaRPr>
          </a:p>
          <a:p>
            <a:pPr eaLnBrk="0" hangingPunct="0"/>
            <a:endParaRPr lang="en-US" sz="2400" dirty="0"/>
          </a:p>
        </p:txBody>
      </p:sp>
      <p:graphicFrame>
        <p:nvGraphicFramePr>
          <p:cNvPr id="4111" name="Group 15"/>
          <p:cNvGraphicFramePr>
            <a:graphicFrameLocks noGrp="1"/>
          </p:cNvGraphicFramePr>
          <p:nvPr/>
        </p:nvGraphicFramePr>
        <p:xfrm>
          <a:off x="323850" y="981075"/>
          <a:ext cx="8496300" cy="5543550"/>
        </p:xfrm>
        <a:graphic>
          <a:graphicData uri="http://schemas.openxmlformats.org/drawingml/2006/table">
            <a:tbl>
              <a:tblPr/>
              <a:tblGrid>
                <a:gridCol w="8496300"/>
              </a:tblGrid>
              <a:tr h="554355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C2. Student Card</a:t>
                      </a:r>
                      <a:endParaRPr kumimoji="0" lang="ru-RU" sz="3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3200" b="1" i="0" u="none" strike="noStrike" cap="none" normalizeH="0" baseline="0" dirty="0" smtClean="0">
                          <a:ln>
                            <a:noFill/>
                          </a:ln>
                          <a:solidFill>
                            <a:srgbClr val="000000"/>
                          </a:solidFill>
                          <a:effectLst/>
                          <a:latin typeface="Times New Roman" pitchFamily="18" charset="0"/>
                          <a:cs typeface="Times New Roman" pitchFamily="18" charset="0"/>
                        </a:rPr>
                        <a:t>Task 1 </a:t>
                      </a:r>
                      <a:endParaRPr kumimoji="0" lang="ru-RU" sz="3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Give a talk</a:t>
                      </a:r>
                      <a:r>
                        <a:rPr kumimoji="0" lang="en-US" sz="2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on</a:t>
                      </a:r>
                      <a:r>
                        <a:rPr kumimoji="0" lang="en-US" sz="28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summer jobs for teenagers</a:t>
                      </a:r>
                      <a:r>
                        <a:rPr kumimoji="0" lang="en-US" sz="2800" b="1" i="0" u="none" strike="noStrike" cap="none" normalizeH="0" baseline="0" dirty="0" smtClean="0">
                          <a:ln>
                            <a:noFill/>
                          </a:ln>
                          <a:solidFill>
                            <a:srgbClr val="000000"/>
                          </a:solidFill>
                          <a:effectLst/>
                          <a:latin typeface="Times New Roman" pitchFamily="18" charset="0"/>
                          <a:cs typeface="Times New Roman" pitchFamily="18" charset="0"/>
                        </a:rPr>
                        <a:t>.</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1" i="0" u="none" strike="noStrike" cap="none" normalizeH="0" baseline="0" dirty="0" smtClean="0">
                          <a:ln>
                            <a:noFill/>
                          </a:ln>
                          <a:solidFill>
                            <a:srgbClr val="000000"/>
                          </a:solidFill>
                          <a:effectLst/>
                          <a:latin typeface="Times New Roman" pitchFamily="18" charset="0"/>
                          <a:cs typeface="Times New Roman" pitchFamily="18" charset="0"/>
                        </a:rPr>
                        <a:t>Remember </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to say:</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why teenagers do summer jobs</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whether any of your friends /brothers/ sisters do summer jobs; what jobs they are</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whether you would like to do summer job or not, why</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You have to talk for 1.5-2 minutes</a:t>
                      </a:r>
                      <a:r>
                        <a:rPr kumimoji="0" lang="en-US" sz="28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The examiner will listen until you have finished. </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Then he/she will ask you some questions.</a:t>
                      </a:r>
                      <a:endParaRPr kumimoji="0" lang="ru-RU" sz="28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en-US" sz="2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57224" y="274638"/>
            <a:ext cx="7829576" cy="582594"/>
          </a:xfrm>
        </p:spPr>
        <p:txBody>
          <a:bodyPr>
            <a:normAutofit fontScale="90000"/>
          </a:bodyPr>
          <a:lstStyle/>
          <a:p>
            <a:r>
              <a:rPr lang="ru-RU" sz="3600" dirty="0"/>
              <a:t>Ответ экзаменуемого</a:t>
            </a:r>
          </a:p>
        </p:txBody>
      </p:sp>
      <p:sp>
        <p:nvSpPr>
          <p:cNvPr id="5123" name="Rectangle 3"/>
          <p:cNvSpPr>
            <a:spLocks noGrp="1" noChangeArrowheads="1"/>
          </p:cNvSpPr>
          <p:nvPr>
            <p:ph type="body" idx="1"/>
          </p:nvPr>
        </p:nvSpPr>
        <p:spPr>
          <a:xfrm>
            <a:off x="457200" y="928670"/>
            <a:ext cx="8229600" cy="5786478"/>
          </a:xfrm>
        </p:spPr>
        <p:txBody>
          <a:bodyPr/>
          <a:lstStyle/>
          <a:p>
            <a:pPr>
              <a:lnSpc>
                <a:spcPct val="80000"/>
              </a:lnSpc>
              <a:buFontTx/>
              <a:buNone/>
            </a:pPr>
            <a:r>
              <a:rPr lang="ru-RU" sz="2000" dirty="0"/>
              <a:t>    </a:t>
            </a:r>
            <a:r>
              <a:rPr lang="ru-RU" sz="2400" dirty="0"/>
              <a:t> </a:t>
            </a:r>
            <a:r>
              <a:rPr lang="en-US" sz="2400" dirty="0"/>
              <a:t>Teenagers usually receive pocket money from their parents. But some teenagers want to be independent. They want to earn the pocket money. That’s why they find part-time jobs during the school year or summer job during the holidays. Oh.</a:t>
            </a:r>
          </a:p>
          <a:p>
            <a:pPr>
              <a:lnSpc>
                <a:spcPct val="80000"/>
              </a:lnSpc>
              <a:buFontTx/>
              <a:buNone/>
            </a:pPr>
            <a:r>
              <a:rPr lang="ru-RU" sz="2400" dirty="0"/>
              <a:t>    </a:t>
            </a:r>
            <a:r>
              <a:rPr lang="en-US" sz="2400" dirty="0"/>
              <a:t>It’s difficult to find summer job for teenager ….in Russia. In the USA they can work as babysitters, shop assistants, waiters in cafés or just in Mcdonald’s. But in Russia it is difficult to find any job. Hmm … My friends would like to find a job but unfortunately they can’t.</a:t>
            </a:r>
          </a:p>
          <a:p>
            <a:pPr>
              <a:lnSpc>
                <a:spcPct val="80000"/>
              </a:lnSpc>
              <a:buFontTx/>
              <a:buNone/>
            </a:pPr>
            <a:r>
              <a:rPr lang="ru-RU" sz="2400" dirty="0"/>
              <a:t>     </a:t>
            </a:r>
            <a:r>
              <a:rPr lang="en-US" sz="2400" dirty="0"/>
              <a:t>I would like to work in summer. I need more pocket money that my parents gave me. I can be a shop assistant or work in café or pizzeria. After the exams I’ll try to find a job.</a:t>
            </a:r>
            <a:endParaRPr lang="ru-RU" sz="2400" b="1" dirty="0"/>
          </a:p>
          <a:p>
            <a:pPr>
              <a:lnSpc>
                <a:spcPct val="80000"/>
              </a:lnSpc>
              <a:buFontTx/>
              <a:buNone/>
            </a:pPr>
            <a:endParaRPr lang="ru-RU" sz="2400" b="1" i="1" dirty="0"/>
          </a:p>
          <a:p>
            <a:pPr>
              <a:lnSpc>
                <a:spcPct val="80000"/>
              </a:lnSpc>
              <a:buFontTx/>
              <a:buNone/>
            </a:pPr>
            <a:r>
              <a:rPr lang="ru-RU" sz="2400" b="1" i="1" dirty="0"/>
              <a:t>     Ответ</a:t>
            </a:r>
            <a:r>
              <a:rPr lang="en-US" sz="2400" b="1" i="1" dirty="0"/>
              <a:t> </a:t>
            </a:r>
            <a:r>
              <a:rPr lang="ru-RU" sz="2400" b="1" i="1" dirty="0"/>
              <a:t>на</a:t>
            </a:r>
            <a:r>
              <a:rPr lang="en-US" sz="2400" b="1" i="1" dirty="0"/>
              <a:t> </a:t>
            </a:r>
            <a:r>
              <a:rPr lang="ru-RU" sz="2400" b="1" i="1" dirty="0"/>
              <a:t>вопрос</a:t>
            </a:r>
            <a:r>
              <a:rPr lang="en-US" sz="2400" b="1" i="1" dirty="0"/>
              <a:t> </a:t>
            </a:r>
            <a:r>
              <a:rPr lang="ru-RU" sz="2400" b="1" i="1" dirty="0"/>
              <a:t>экзаменатора</a:t>
            </a:r>
            <a:r>
              <a:rPr lang="en-US" sz="2400" b="1" i="1" dirty="0"/>
              <a:t>:</a:t>
            </a:r>
            <a:r>
              <a:rPr lang="en-US" sz="2400" i="1" dirty="0"/>
              <a:t> How do teenagers spend money they earn?</a:t>
            </a:r>
          </a:p>
          <a:p>
            <a:pPr>
              <a:lnSpc>
                <a:spcPct val="80000"/>
              </a:lnSpc>
              <a:buFontTx/>
              <a:buNone/>
            </a:pPr>
            <a:r>
              <a:rPr lang="ru-RU" sz="2400" dirty="0"/>
              <a:t>     </a:t>
            </a:r>
            <a:r>
              <a:rPr lang="en-US" sz="2400" dirty="0"/>
              <a:t>Well, I don’t know. Maybe they buy new clothes or cosmetics. Some teenagers earn money to go to the cinema or Starbucks. Some teenagers want to help their mothers.</a:t>
            </a:r>
            <a:endParaRPr lang="ru-RU" sz="2400" dirty="0"/>
          </a:p>
          <a:p>
            <a:pPr>
              <a:lnSpc>
                <a:spcPct val="80000"/>
              </a:lnSpc>
              <a:buFontTx/>
              <a:buNone/>
            </a:pPr>
            <a:endParaRPr lang="ru-RU"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993775"/>
          </a:xfrm>
        </p:spPr>
        <p:txBody>
          <a:bodyPr/>
          <a:lstStyle/>
          <a:p>
            <a:r>
              <a:rPr lang="ru-RU" dirty="0"/>
              <a:t>Ответ экзаменуемого</a:t>
            </a:r>
          </a:p>
        </p:txBody>
      </p:sp>
      <p:sp>
        <p:nvSpPr>
          <p:cNvPr id="7171" name="Rectangle 3"/>
          <p:cNvSpPr>
            <a:spLocks noGrp="1" noChangeArrowheads="1"/>
          </p:cNvSpPr>
          <p:nvPr>
            <p:ph type="body" idx="1"/>
          </p:nvPr>
        </p:nvSpPr>
        <p:spPr/>
        <p:txBody>
          <a:bodyPr/>
          <a:lstStyle/>
          <a:p>
            <a:pPr>
              <a:lnSpc>
                <a:spcPct val="80000"/>
              </a:lnSpc>
              <a:buFontTx/>
              <a:buNone/>
            </a:pPr>
            <a:r>
              <a:rPr lang="ru-RU" sz="2400" dirty="0"/>
              <a:t>    </a:t>
            </a:r>
            <a:r>
              <a:rPr lang="en-US" sz="2400" dirty="0"/>
              <a:t>I don’t think teenagers must work in summer because they have summer holidays. They are tired and they want to rest. Teenagers go to the country or to the sea. They swim and sunbathe. I like summer. ….It’s sunny and warm. I was not go to the school and  I have free time. ….I sleep till 11 o’clock in the morning, watch TV or play computer games. In the evening I go out with my friends. We walk, play football, go to the cinema. Last summer I was in Turkey with my parents. We swam and   dive there. Summer is my favourite season. I will work after school and the institute.</a:t>
            </a:r>
            <a:endParaRPr lang="ru-RU" sz="2400" b="1" dirty="0"/>
          </a:p>
          <a:p>
            <a:pPr>
              <a:lnSpc>
                <a:spcPct val="80000"/>
              </a:lnSpc>
              <a:buFontTx/>
              <a:buNone/>
            </a:pPr>
            <a:r>
              <a:rPr lang="ru-RU" sz="2400" b="1" dirty="0"/>
              <a:t>    </a:t>
            </a:r>
            <a:r>
              <a:rPr lang="ru-RU" sz="2400" b="1" i="1" dirty="0"/>
              <a:t>Ответ</a:t>
            </a:r>
            <a:r>
              <a:rPr lang="en-US" sz="2400" b="1" i="1" dirty="0"/>
              <a:t> </a:t>
            </a:r>
            <a:r>
              <a:rPr lang="ru-RU" sz="2400" b="1" i="1" dirty="0"/>
              <a:t>на</a:t>
            </a:r>
            <a:r>
              <a:rPr lang="en-US" sz="2400" b="1" i="1" dirty="0"/>
              <a:t> </a:t>
            </a:r>
            <a:r>
              <a:rPr lang="ru-RU" sz="2400" b="1" i="1" dirty="0"/>
              <a:t>вопрос</a:t>
            </a:r>
            <a:r>
              <a:rPr lang="en-US" sz="2400" b="1" i="1" dirty="0"/>
              <a:t> </a:t>
            </a:r>
            <a:r>
              <a:rPr lang="ru-RU" sz="2400" b="1" i="1" dirty="0"/>
              <a:t>экзаменатора</a:t>
            </a:r>
            <a:r>
              <a:rPr lang="en-US" sz="2400" b="1" i="1" dirty="0"/>
              <a:t>:</a:t>
            </a:r>
            <a:r>
              <a:rPr lang="en-US" sz="2400" i="1" dirty="0"/>
              <a:t> How do teenagers spend money they earn?</a:t>
            </a:r>
          </a:p>
          <a:p>
            <a:pPr>
              <a:lnSpc>
                <a:spcPct val="80000"/>
              </a:lnSpc>
              <a:buFontTx/>
              <a:buNone/>
            </a:pPr>
            <a:r>
              <a:rPr lang="ru-RU" sz="2400" dirty="0"/>
              <a:t>    </a:t>
            </a:r>
            <a:r>
              <a:rPr lang="en-US" sz="2400" dirty="0"/>
              <a:t>They go to the café or to the cinema. </a:t>
            </a:r>
            <a:endParaRPr lang="ru-RU"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Оценивание  выполнения задания С3 осуществляется по следующим критериям</a:t>
            </a:r>
            <a:endParaRPr lang="ru-RU" sz="3200" dirty="0"/>
          </a:p>
        </p:txBody>
      </p:sp>
      <p:sp>
        <p:nvSpPr>
          <p:cNvPr id="3" name="Содержимое 2"/>
          <p:cNvSpPr>
            <a:spLocks noGrp="1"/>
          </p:cNvSpPr>
          <p:nvPr>
            <p:ph idx="1"/>
          </p:nvPr>
        </p:nvSpPr>
        <p:spPr/>
        <p:txBody>
          <a:bodyPr/>
          <a:lstStyle/>
          <a:p>
            <a:pPr>
              <a:buNone/>
            </a:pPr>
            <a:r>
              <a:rPr lang="ru-RU" dirty="0" smtClean="0"/>
              <a:t>К8-К11</a:t>
            </a:r>
            <a:endParaRPr lang="ru-RU" dirty="0"/>
          </a:p>
        </p:txBody>
      </p:sp>
      <p:graphicFrame>
        <p:nvGraphicFramePr>
          <p:cNvPr id="4" name="Схема 3"/>
          <p:cNvGraphicFramePr/>
          <p:nvPr/>
        </p:nvGraphicFramePr>
        <p:xfrm>
          <a:off x="0" y="1397000"/>
          <a:ext cx="9144000" cy="546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 y="142852"/>
          <a:ext cx="9144002" cy="6715147"/>
        </p:xfrm>
        <a:graphic>
          <a:graphicData uri="http://schemas.openxmlformats.org/drawingml/2006/table">
            <a:tbl>
              <a:tblPr firstRow="1" bandRow="1">
                <a:tableStyleId>{5C22544A-7EE6-4342-B048-85BDC9FD1C3A}</a:tableStyleId>
              </a:tblPr>
              <a:tblGrid>
                <a:gridCol w="2857489"/>
                <a:gridCol w="3500462"/>
                <a:gridCol w="1285884"/>
                <a:gridCol w="1135469"/>
                <a:gridCol w="364698"/>
              </a:tblGrid>
              <a:tr h="782162">
                <a:tc gridSpan="5">
                  <a:txBody>
                    <a:bodyPr/>
                    <a:lstStyle/>
                    <a:p>
                      <a:pPr algn="ctr"/>
                      <a:r>
                        <a:rPr lang="ru-RU" dirty="0" smtClean="0"/>
                        <a:t>Критерии оценивания выполнения задания С3 (ДУР) </a:t>
                      </a:r>
                      <a:r>
                        <a:rPr lang="en-US" dirty="0" smtClean="0"/>
                        <a:t>MAX-</a:t>
                      </a:r>
                      <a:r>
                        <a:rPr lang="ru-RU" dirty="0" smtClean="0"/>
                        <a:t>9баллов</a:t>
                      </a:r>
                      <a:endParaRPr lang="ru-RU" dirty="0"/>
                    </a:p>
                  </a:txBody>
                  <a:tcPr/>
                </a:tc>
                <a:tc hMerge="1">
                  <a:txBody>
                    <a:bodyPr/>
                    <a:lstStyle/>
                    <a:p>
                      <a:endParaRPr lang="ru-RU"/>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1522459">
                <a:tc>
                  <a:txBody>
                    <a:bodyPr/>
                    <a:lstStyle/>
                    <a:p>
                      <a:r>
                        <a:rPr lang="ru-RU" dirty="0" smtClean="0"/>
                        <a:t>Решение коммуникативной задачи</a:t>
                      </a:r>
                      <a:endParaRPr lang="ru-RU" dirty="0"/>
                    </a:p>
                  </a:txBody>
                  <a:tcPr/>
                </a:tc>
                <a:tc>
                  <a:txBody>
                    <a:bodyPr/>
                    <a:lstStyle/>
                    <a:p>
                      <a:r>
                        <a:rPr lang="ru-RU" dirty="0" smtClean="0"/>
                        <a:t>Взаимодействие с собеседником</a:t>
                      </a:r>
                      <a:endParaRPr lang="ru-RU" dirty="0"/>
                    </a:p>
                  </a:txBody>
                  <a:tcPr/>
                </a:tc>
                <a:tc>
                  <a:txBody>
                    <a:bodyPr/>
                    <a:lstStyle/>
                    <a:p>
                      <a:r>
                        <a:rPr lang="ru-RU" dirty="0" smtClean="0"/>
                        <a:t>Лексико-грамматическое оформление речи</a:t>
                      </a:r>
                      <a:endParaRPr lang="ru-RU" dirty="0"/>
                    </a:p>
                  </a:txBody>
                  <a:tcPr/>
                </a:tc>
                <a:tc>
                  <a:txBody>
                    <a:bodyPr/>
                    <a:lstStyle/>
                    <a:p>
                      <a:r>
                        <a:rPr lang="ru-RU" dirty="0" smtClean="0"/>
                        <a:t>Произносительная сторона</a:t>
                      </a:r>
                      <a:endParaRPr lang="ru-RU" dirty="0"/>
                    </a:p>
                  </a:txBody>
                  <a:tcPr/>
                </a:tc>
                <a:tc>
                  <a:txBody>
                    <a:bodyPr/>
                    <a:lstStyle/>
                    <a:p>
                      <a:r>
                        <a:rPr lang="ru-RU" dirty="0" smtClean="0"/>
                        <a:t>Баллы</a:t>
                      </a:r>
                      <a:endParaRPr lang="ru-RU" dirty="0"/>
                    </a:p>
                  </a:txBody>
                  <a:tcPr/>
                </a:tc>
              </a:tr>
              <a:tr h="453158">
                <a:tc>
                  <a:txBody>
                    <a:bodyPr/>
                    <a:lstStyle/>
                    <a:p>
                      <a:pPr algn="ctr"/>
                      <a:r>
                        <a:rPr lang="ru-RU" dirty="0" smtClean="0"/>
                        <a:t>К8</a:t>
                      </a:r>
                      <a:endParaRPr lang="ru-RU" dirty="0"/>
                    </a:p>
                  </a:txBody>
                  <a:tcPr/>
                </a:tc>
                <a:tc>
                  <a:txBody>
                    <a:bodyPr/>
                    <a:lstStyle/>
                    <a:p>
                      <a:pPr algn="ctr"/>
                      <a:r>
                        <a:rPr lang="ru-RU" dirty="0" smtClean="0"/>
                        <a:t>К9</a:t>
                      </a:r>
                      <a:endParaRPr lang="ru-RU" dirty="0"/>
                    </a:p>
                  </a:txBody>
                  <a:tcPr/>
                </a:tc>
                <a:tc>
                  <a:txBody>
                    <a:bodyPr/>
                    <a:lstStyle/>
                    <a:p>
                      <a:pPr algn="ctr"/>
                      <a:r>
                        <a:rPr lang="ru-RU" dirty="0" smtClean="0"/>
                        <a:t>К10</a:t>
                      </a:r>
                      <a:endParaRPr lang="ru-RU" dirty="0"/>
                    </a:p>
                  </a:txBody>
                  <a:tcPr/>
                </a:tc>
                <a:tc>
                  <a:txBody>
                    <a:bodyPr/>
                    <a:lstStyle/>
                    <a:p>
                      <a:pPr algn="ctr"/>
                      <a:r>
                        <a:rPr lang="ru-RU" dirty="0" smtClean="0"/>
                        <a:t>К11</a:t>
                      </a:r>
                      <a:endParaRPr lang="ru-RU" dirty="0"/>
                    </a:p>
                  </a:txBody>
                  <a:tcPr/>
                </a:tc>
                <a:tc>
                  <a:txBody>
                    <a:bodyPr/>
                    <a:lstStyle/>
                    <a:p>
                      <a:pPr algn="ctr"/>
                      <a:endParaRPr lang="ru-RU" dirty="0"/>
                    </a:p>
                  </a:txBody>
                  <a:tcPr/>
                </a:tc>
              </a:tr>
              <a:tr h="3957368">
                <a:tc>
                  <a:txBody>
                    <a:bodyPr/>
                    <a:lstStyle/>
                    <a:p>
                      <a:pPr algn="l"/>
                      <a:r>
                        <a:rPr lang="ru-RU" dirty="0" smtClean="0"/>
                        <a:t>Задание выполнено</a:t>
                      </a:r>
                      <a:r>
                        <a:rPr lang="ru-RU" baseline="0" dirty="0" smtClean="0"/>
                        <a:t>  полностью</a:t>
                      </a:r>
                      <a:r>
                        <a:rPr lang="ru-RU" dirty="0" smtClean="0"/>
                        <a:t>:</a:t>
                      </a:r>
                      <a:r>
                        <a:rPr lang="ru-RU" baseline="0" dirty="0" smtClean="0"/>
                        <a:t> цель общения достигнута;  тема раскрыта в полном объёме (полностью раскрыты  все аспекты, указанные в задании,); социокультурные  знания использованы в соответствии с ситуацией общения.</a:t>
                      </a:r>
                      <a:endParaRPr lang="ru-RU" dirty="0"/>
                    </a:p>
                  </a:txBody>
                  <a:tcPr/>
                </a:tc>
                <a:tc>
                  <a:txBody>
                    <a:bodyPr/>
                    <a:lstStyle/>
                    <a:p>
                      <a:pPr algn="l"/>
                      <a:r>
                        <a:rPr lang="ru-RU" dirty="0" smtClean="0"/>
                        <a:t>Демонстрирует хорошие навыки и умения</a:t>
                      </a:r>
                      <a:r>
                        <a:rPr lang="ru-RU" baseline="0" dirty="0" smtClean="0"/>
                        <a:t> речевого </a:t>
                      </a:r>
                      <a:r>
                        <a:rPr lang="ru-RU" dirty="0" smtClean="0"/>
                        <a:t> взаимодействия</a:t>
                      </a:r>
                      <a:r>
                        <a:rPr lang="ru-RU" baseline="0" dirty="0" smtClean="0"/>
                        <a:t> с партнёром: умеет начать, поддержать и закончить беседу; соблюдает очерёдность при обмене репликами, восстанавливает беседу в случае сбоя, является активным, заинтересованным собеседником, соблюдает нормы вежливости </a:t>
                      </a:r>
                      <a:endParaRPr lang="ru-RU" dirty="0"/>
                    </a:p>
                  </a:txBody>
                  <a:tcPr/>
                </a:tc>
                <a:tc>
                  <a:txBody>
                    <a:bodyPr/>
                    <a:lstStyle/>
                    <a:p>
                      <a:pPr algn="l"/>
                      <a:endParaRPr lang="ru-RU" dirty="0"/>
                    </a:p>
                  </a:txBody>
                  <a:tcPr/>
                </a:tc>
                <a:tc>
                  <a:txBody>
                    <a:bodyPr/>
                    <a:lstStyle/>
                    <a:p>
                      <a:pPr algn="l"/>
                      <a:endParaRPr lang="ru-RU" dirty="0"/>
                    </a:p>
                  </a:txBody>
                  <a:tcPr/>
                </a:tc>
                <a:tc>
                  <a:txBody>
                    <a:bodyPr/>
                    <a:lstStyle/>
                    <a:p>
                      <a:pPr algn="l"/>
                      <a:r>
                        <a:rPr lang="ru-RU" dirty="0" smtClean="0"/>
                        <a:t>3</a:t>
                      </a:r>
                      <a:endParaRPr lang="ru-RU"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5" y="0"/>
          <a:ext cx="9001155" cy="6715147"/>
        </p:xfrm>
        <a:graphic>
          <a:graphicData uri="http://schemas.openxmlformats.org/drawingml/2006/table">
            <a:tbl>
              <a:tblPr firstRow="1" bandRow="1">
                <a:tableStyleId>{5C22544A-7EE6-4342-B048-85BDC9FD1C3A}</a:tableStyleId>
              </a:tblPr>
              <a:tblGrid>
                <a:gridCol w="2357453"/>
                <a:gridCol w="2857519"/>
                <a:gridCol w="2801705"/>
                <a:gridCol w="625477"/>
                <a:gridCol w="359001"/>
              </a:tblGrid>
              <a:tr h="688499">
                <a:tc gridSpan="5">
                  <a:txBody>
                    <a:bodyPr/>
                    <a:lstStyle/>
                    <a:p>
                      <a:pPr algn="ctr"/>
                      <a:r>
                        <a:rPr lang="ru-RU" dirty="0" smtClean="0"/>
                        <a:t>Критерии оценивания выполнения задания С3 (ДУР) </a:t>
                      </a:r>
                      <a:r>
                        <a:rPr lang="en-US" dirty="0" smtClean="0"/>
                        <a:t>MAX-</a:t>
                      </a:r>
                      <a:r>
                        <a:rPr lang="ru-RU" dirty="0" smtClean="0"/>
                        <a:t>9 баллов</a:t>
                      </a:r>
                      <a:endParaRPr lang="ru-RU" dirty="0"/>
                    </a:p>
                  </a:txBody>
                  <a:tcPr/>
                </a:tc>
                <a:tc hMerge="1">
                  <a:txBody>
                    <a:bodyPr/>
                    <a:lstStyle/>
                    <a:p>
                      <a:endParaRPr lang="ru-RU"/>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523446">
                <a:tc>
                  <a:txBody>
                    <a:bodyPr/>
                    <a:lstStyle/>
                    <a:p>
                      <a:pPr algn="ctr"/>
                      <a:r>
                        <a:rPr lang="ru-RU" dirty="0" smtClean="0"/>
                        <a:t>К8</a:t>
                      </a:r>
                      <a:endParaRPr lang="ru-RU" dirty="0"/>
                    </a:p>
                  </a:txBody>
                  <a:tcPr/>
                </a:tc>
                <a:tc>
                  <a:txBody>
                    <a:bodyPr/>
                    <a:lstStyle/>
                    <a:p>
                      <a:pPr algn="ctr"/>
                      <a:r>
                        <a:rPr lang="ru-RU" dirty="0" smtClean="0"/>
                        <a:t>К9</a:t>
                      </a:r>
                      <a:endParaRPr lang="ru-RU" dirty="0"/>
                    </a:p>
                  </a:txBody>
                  <a:tcPr/>
                </a:tc>
                <a:tc>
                  <a:txBody>
                    <a:bodyPr/>
                    <a:lstStyle/>
                    <a:p>
                      <a:pPr algn="ctr"/>
                      <a:r>
                        <a:rPr lang="ru-RU" dirty="0" smtClean="0"/>
                        <a:t>К10</a:t>
                      </a:r>
                      <a:endParaRPr lang="ru-RU" dirty="0"/>
                    </a:p>
                  </a:txBody>
                  <a:tcPr/>
                </a:tc>
                <a:tc>
                  <a:txBody>
                    <a:bodyPr/>
                    <a:lstStyle/>
                    <a:p>
                      <a:pPr algn="ctr"/>
                      <a:r>
                        <a:rPr lang="ru-RU" dirty="0" smtClean="0"/>
                        <a:t>К11</a:t>
                      </a:r>
                      <a:endParaRPr lang="ru-RU" dirty="0"/>
                    </a:p>
                  </a:txBody>
                  <a:tcPr/>
                </a:tc>
                <a:tc>
                  <a:txBody>
                    <a:bodyPr/>
                    <a:lstStyle/>
                    <a:p>
                      <a:pPr algn="ctr"/>
                      <a:endParaRPr lang="ru-RU" dirty="0"/>
                    </a:p>
                  </a:txBody>
                  <a:tcPr/>
                </a:tc>
              </a:tr>
              <a:tr h="5503202">
                <a:tc>
                  <a:txBody>
                    <a:bodyPr/>
                    <a:lstStyle/>
                    <a:p>
                      <a:pPr algn="l"/>
                      <a:r>
                        <a:rPr lang="ru-RU" sz="1800" dirty="0" smtClean="0"/>
                        <a:t>Задание выполнено</a:t>
                      </a:r>
                      <a:r>
                        <a:rPr lang="ru-RU" sz="1800" baseline="0" dirty="0" smtClean="0"/>
                        <a:t> </a:t>
                      </a:r>
                      <a:r>
                        <a:rPr lang="ru-RU" sz="1800" dirty="0" smtClean="0"/>
                        <a:t>:</a:t>
                      </a:r>
                      <a:r>
                        <a:rPr lang="ru-RU" sz="1800" baseline="0" dirty="0" smtClean="0"/>
                        <a:t> цель общения достигнута;  но тема раскрыта не в полном объёме (аспекты, указанные в задании, раскрыты не полностью); социокультурные  знания в основном использованы в соответствии с ситуацией общения.</a:t>
                      </a:r>
                      <a:endParaRPr lang="ru-RU" sz="1800" dirty="0"/>
                    </a:p>
                  </a:txBody>
                  <a:tcPr/>
                </a:tc>
                <a:tc>
                  <a:txBody>
                    <a:bodyPr/>
                    <a:lstStyle/>
                    <a:p>
                      <a:pPr algn="l"/>
                      <a:r>
                        <a:rPr lang="ru-RU" sz="1800" dirty="0" smtClean="0"/>
                        <a:t>Демонстрирует навыки и умения</a:t>
                      </a:r>
                      <a:r>
                        <a:rPr lang="ru-RU" sz="1800" baseline="0" dirty="0" smtClean="0"/>
                        <a:t> речевого </a:t>
                      </a:r>
                      <a:r>
                        <a:rPr lang="ru-RU" sz="1800" dirty="0" smtClean="0"/>
                        <a:t> взаимодействия</a:t>
                      </a:r>
                      <a:r>
                        <a:rPr lang="ru-RU" sz="1800" baseline="0" dirty="0" smtClean="0"/>
                        <a:t> с партнёром: умеет начать, поддержать (в большинстве случаев) и закончить беседу; соблюдает очерёдность при обмене репликами, демонстрирует наличие проблемы в понимании собеседника, не всегда соблюдает нормы вежливости </a:t>
                      </a:r>
                      <a:endParaRPr lang="ru-RU" sz="1800" dirty="0"/>
                    </a:p>
                  </a:txBody>
                  <a:tcPr/>
                </a:tc>
                <a:tc>
                  <a:txBody>
                    <a:bodyPr/>
                    <a:lstStyle/>
                    <a:p>
                      <a:pPr algn="l"/>
                      <a:r>
                        <a:rPr lang="ru-RU" sz="1800" dirty="0" smtClean="0"/>
                        <a:t>Используемый</a:t>
                      </a:r>
                      <a:r>
                        <a:rPr lang="ru-RU" sz="1800" baseline="0" dirty="0" smtClean="0"/>
                        <a:t> лексико-грамматический материал соответствует поставленной коммуникативной задаче. Демонстрируется большой словарный запас и владение разнообразными грамматическими конструкциями. Лексико-грамматические ошибки практически отсутствуют (допускается не более 3 негрубых языковых ошибок, не затрудняющих понимание)</a:t>
                      </a:r>
                      <a:endParaRPr lang="ru-RU" sz="1800" dirty="0"/>
                    </a:p>
                  </a:txBody>
                  <a:tcPr/>
                </a:tc>
                <a:tc>
                  <a:txBody>
                    <a:bodyPr/>
                    <a:lstStyle/>
                    <a:p>
                      <a:pPr algn="l"/>
                      <a:endParaRPr lang="ru-RU" sz="1800" dirty="0"/>
                    </a:p>
                  </a:txBody>
                  <a:tcPr/>
                </a:tc>
                <a:tc>
                  <a:txBody>
                    <a:bodyPr/>
                    <a:lstStyle/>
                    <a:p>
                      <a:pPr algn="l"/>
                      <a:r>
                        <a:rPr lang="ru-RU" sz="1800" dirty="0" smtClean="0"/>
                        <a:t>2</a:t>
                      </a:r>
                      <a:endParaRPr lang="ru-RU" sz="1800"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596" y="0"/>
          <a:ext cx="8501122" cy="7230963"/>
        </p:xfrm>
        <a:graphic>
          <a:graphicData uri="http://schemas.openxmlformats.org/drawingml/2006/table">
            <a:tbl>
              <a:tblPr firstRow="1" bandRow="1">
                <a:tableStyleId>{5C22544A-7EE6-4342-B048-85BDC9FD1C3A}</a:tableStyleId>
              </a:tblPr>
              <a:tblGrid>
                <a:gridCol w="1793199"/>
                <a:gridCol w="2135891"/>
                <a:gridCol w="2114654"/>
                <a:gridCol w="2028750"/>
                <a:gridCol w="428628"/>
              </a:tblGrid>
              <a:tr h="640900">
                <a:tc gridSpan="5">
                  <a:txBody>
                    <a:bodyPr/>
                    <a:lstStyle/>
                    <a:p>
                      <a:pPr algn="ctr"/>
                      <a:r>
                        <a:rPr lang="ru-RU" dirty="0" smtClean="0"/>
                        <a:t>Критерии оценивания выполнения задания С3 (ДУР)</a:t>
                      </a:r>
                    </a:p>
                    <a:p>
                      <a:pPr algn="ctr"/>
                      <a:r>
                        <a:rPr lang="ru-RU" dirty="0" smtClean="0"/>
                        <a:t> </a:t>
                      </a:r>
                      <a:r>
                        <a:rPr lang="en-US" dirty="0" smtClean="0"/>
                        <a:t>MAX-9</a:t>
                      </a:r>
                      <a:r>
                        <a:rPr lang="ru-RU" dirty="0" smtClean="0"/>
                        <a:t> баллов</a:t>
                      </a:r>
                      <a:endParaRPr lang="ru-RU" dirty="0"/>
                    </a:p>
                  </a:txBody>
                  <a:tcPr/>
                </a:tc>
                <a:tc hMerge="1">
                  <a:txBody>
                    <a:bodyPr/>
                    <a:lstStyle/>
                    <a:p>
                      <a:endParaRPr lang="ru-RU"/>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402623">
                <a:tc>
                  <a:txBody>
                    <a:bodyPr/>
                    <a:lstStyle/>
                    <a:p>
                      <a:pPr algn="ctr"/>
                      <a:r>
                        <a:rPr lang="ru-RU" dirty="0" smtClean="0"/>
                        <a:t>К8</a:t>
                      </a:r>
                      <a:endParaRPr lang="ru-RU" dirty="0"/>
                    </a:p>
                  </a:txBody>
                  <a:tcPr/>
                </a:tc>
                <a:tc>
                  <a:txBody>
                    <a:bodyPr/>
                    <a:lstStyle/>
                    <a:p>
                      <a:pPr algn="ctr"/>
                      <a:r>
                        <a:rPr lang="ru-RU" dirty="0" smtClean="0"/>
                        <a:t>К9</a:t>
                      </a:r>
                      <a:endParaRPr lang="ru-RU" dirty="0"/>
                    </a:p>
                  </a:txBody>
                  <a:tcPr/>
                </a:tc>
                <a:tc>
                  <a:txBody>
                    <a:bodyPr/>
                    <a:lstStyle/>
                    <a:p>
                      <a:pPr algn="ctr"/>
                      <a:r>
                        <a:rPr lang="ru-RU" dirty="0" smtClean="0"/>
                        <a:t>К10</a:t>
                      </a:r>
                      <a:endParaRPr lang="ru-RU" dirty="0"/>
                    </a:p>
                  </a:txBody>
                  <a:tcPr/>
                </a:tc>
                <a:tc>
                  <a:txBody>
                    <a:bodyPr/>
                    <a:lstStyle/>
                    <a:p>
                      <a:pPr algn="ctr"/>
                      <a:r>
                        <a:rPr lang="ru-RU" dirty="0" smtClean="0"/>
                        <a:t>К11</a:t>
                      </a:r>
                      <a:endParaRPr lang="ru-RU" dirty="0"/>
                    </a:p>
                  </a:txBody>
                  <a:tcPr/>
                </a:tc>
                <a:tc>
                  <a:txBody>
                    <a:bodyPr/>
                    <a:lstStyle/>
                    <a:p>
                      <a:pPr algn="ctr"/>
                      <a:endParaRPr lang="ru-RU" dirty="0"/>
                    </a:p>
                  </a:txBody>
                  <a:tcPr/>
                </a:tc>
              </a:tr>
              <a:tr h="5814477">
                <a:tc>
                  <a:txBody>
                    <a:bodyPr/>
                    <a:lstStyle/>
                    <a:p>
                      <a:pPr algn="l"/>
                      <a:r>
                        <a:rPr lang="ru-RU" sz="1600" dirty="0" smtClean="0"/>
                        <a:t>Задание выполнено</a:t>
                      </a:r>
                      <a:r>
                        <a:rPr lang="ru-RU" sz="1600" baseline="0" dirty="0" smtClean="0"/>
                        <a:t> </a:t>
                      </a:r>
                      <a:r>
                        <a:rPr lang="ru-RU" sz="1600" dirty="0" smtClean="0"/>
                        <a:t>частично:</a:t>
                      </a:r>
                      <a:r>
                        <a:rPr lang="ru-RU" sz="1600" baseline="0" dirty="0" smtClean="0"/>
                        <a:t> цель общения достигнута не полностью;  тема раскрыта в ограниченном объёме ( не все аспекты, указанные в задании, раскрыты ; социокультурные  знания  мало использованы в соответствии с ситуацией общения.</a:t>
                      </a:r>
                      <a:endParaRPr lang="ru-RU" sz="1600" dirty="0"/>
                    </a:p>
                  </a:txBody>
                  <a:tcPr/>
                </a:tc>
                <a:tc>
                  <a:txBody>
                    <a:bodyPr/>
                    <a:lstStyle/>
                    <a:p>
                      <a:pPr algn="l"/>
                      <a:r>
                        <a:rPr lang="ru-RU" sz="1600" dirty="0" smtClean="0"/>
                        <a:t>Демонстрирует несформированность</a:t>
                      </a:r>
                      <a:r>
                        <a:rPr lang="ru-RU" sz="1600" baseline="0" dirty="0" smtClean="0"/>
                        <a:t> навыков и умений речевого взаимодействия с партнёром: умеет начать, но не стремится поддержать беседу и зависит от помощи со стороны собеседника, не всегда соблюдает нормы вежливости</a:t>
                      </a:r>
                      <a:endParaRPr lang="ru-RU" sz="1600" dirty="0"/>
                    </a:p>
                  </a:txBody>
                  <a:tcPr/>
                </a:tc>
                <a:tc>
                  <a:txBody>
                    <a:bodyPr/>
                    <a:lstStyle/>
                    <a:p>
                      <a:pPr algn="l"/>
                      <a:r>
                        <a:rPr lang="ru-RU" sz="1600" dirty="0" smtClean="0"/>
                        <a:t>Используемый лексико-грамматический материал  в целом соответствует поставленной коммуникативной задаче.</a:t>
                      </a:r>
                      <a:r>
                        <a:rPr lang="ru-RU" sz="1600" baseline="0" dirty="0" smtClean="0"/>
                        <a:t>  Демонстрируется достаточный словарный запас, но </a:t>
                      </a:r>
                    </a:p>
                    <a:p>
                      <a:pPr algn="l"/>
                      <a:r>
                        <a:rPr lang="ru-RU" sz="1600" baseline="0" dirty="0" smtClean="0"/>
                        <a:t>наблюдается некоторое затруднение при подборе слов и неточности в их употреблении</a:t>
                      </a:r>
                    </a:p>
                    <a:p>
                      <a:pPr algn="l"/>
                      <a:r>
                        <a:rPr lang="ru-RU" sz="1600" baseline="0" dirty="0" smtClean="0"/>
                        <a:t>Используются простые грамматические структуры.</a:t>
                      </a:r>
                    </a:p>
                    <a:p>
                      <a:pPr algn="l"/>
                      <a:r>
                        <a:rPr lang="ru-RU" sz="1600" baseline="0" dirty="0" smtClean="0"/>
                        <a:t>Допускаются лексико-грамматические ошибки  (не более 5 языковых ошибок)</a:t>
                      </a:r>
                      <a:endParaRPr lang="ru-RU" sz="1600" dirty="0"/>
                    </a:p>
                  </a:txBody>
                  <a:tcPr/>
                </a:tc>
                <a:tc>
                  <a:txBody>
                    <a:bodyPr/>
                    <a:lstStyle/>
                    <a:p>
                      <a:pPr algn="l"/>
                      <a:r>
                        <a:rPr lang="ru-RU" sz="1600" dirty="0" smtClean="0"/>
                        <a:t>Речь  понятна: практически все звуки в потоке речи произносятся правильно:  не допускаются фонематические ошибки (меняющие значение высказывания); соблюдается правильный интонационный рисунок</a:t>
                      </a:r>
                      <a:endParaRPr lang="ru-RU" sz="1600" dirty="0"/>
                    </a:p>
                  </a:txBody>
                  <a:tcPr/>
                </a:tc>
                <a:tc>
                  <a:txBody>
                    <a:bodyPr/>
                    <a:lstStyle/>
                    <a:p>
                      <a:pPr algn="l"/>
                      <a:r>
                        <a:rPr lang="ru-RU" sz="1600" dirty="0" smtClean="0"/>
                        <a:t>1</a:t>
                      </a:r>
                      <a:endParaRPr lang="ru-RU" sz="1600"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14290"/>
          <a:ext cx="9144000" cy="6429683"/>
        </p:xfrm>
        <a:graphic>
          <a:graphicData uri="http://schemas.openxmlformats.org/drawingml/2006/table">
            <a:tbl>
              <a:tblPr firstRow="1" bandRow="1">
                <a:tableStyleId>{5C22544A-7EE6-4342-B048-85BDC9FD1C3A}</a:tableStyleId>
              </a:tblPr>
              <a:tblGrid>
                <a:gridCol w="2571736"/>
                <a:gridCol w="1591402"/>
                <a:gridCol w="2409126"/>
                <a:gridCol w="2207038"/>
                <a:gridCol w="364698"/>
              </a:tblGrid>
              <a:tr h="486083">
                <a:tc>
                  <a:txBody>
                    <a:bodyPr/>
                    <a:lstStyle/>
                    <a:p>
                      <a:pPr algn="ctr"/>
                      <a:r>
                        <a:rPr lang="ru-RU" sz="2400" dirty="0" smtClean="0"/>
                        <a:t>К8</a:t>
                      </a:r>
                      <a:endParaRPr lang="ru-RU" sz="2400" dirty="0"/>
                    </a:p>
                  </a:txBody>
                  <a:tcPr/>
                </a:tc>
                <a:tc>
                  <a:txBody>
                    <a:bodyPr/>
                    <a:lstStyle/>
                    <a:p>
                      <a:pPr algn="ctr"/>
                      <a:r>
                        <a:rPr lang="ru-RU" sz="2400" dirty="0" smtClean="0"/>
                        <a:t>К9</a:t>
                      </a:r>
                      <a:endParaRPr lang="ru-RU" sz="2400" dirty="0"/>
                    </a:p>
                  </a:txBody>
                  <a:tcPr/>
                </a:tc>
                <a:tc>
                  <a:txBody>
                    <a:bodyPr/>
                    <a:lstStyle/>
                    <a:p>
                      <a:pPr algn="ctr"/>
                      <a:r>
                        <a:rPr lang="ru-RU" sz="2400" dirty="0" smtClean="0"/>
                        <a:t>К10</a:t>
                      </a:r>
                      <a:endParaRPr lang="ru-RU" sz="2400" dirty="0"/>
                    </a:p>
                  </a:txBody>
                  <a:tcPr/>
                </a:tc>
                <a:tc>
                  <a:txBody>
                    <a:bodyPr/>
                    <a:lstStyle/>
                    <a:p>
                      <a:pPr algn="ctr"/>
                      <a:r>
                        <a:rPr lang="ru-RU" sz="2400" dirty="0" smtClean="0"/>
                        <a:t>К11</a:t>
                      </a:r>
                      <a:endParaRPr lang="ru-RU" sz="2400" dirty="0"/>
                    </a:p>
                  </a:txBody>
                  <a:tcPr/>
                </a:tc>
                <a:tc>
                  <a:txBody>
                    <a:bodyPr/>
                    <a:lstStyle/>
                    <a:p>
                      <a:pPr algn="ctr"/>
                      <a:endParaRPr lang="ru-RU" sz="2400" dirty="0"/>
                    </a:p>
                  </a:txBody>
                  <a:tcPr/>
                </a:tc>
              </a:tr>
              <a:tr h="5943337">
                <a:tc>
                  <a:txBody>
                    <a:bodyPr/>
                    <a:lstStyle/>
                    <a:p>
                      <a:pPr algn="l"/>
                      <a:r>
                        <a:rPr lang="ru-RU" sz="2400" dirty="0" smtClean="0"/>
                        <a:t>Задание  не выполнено:</a:t>
                      </a:r>
                      <a:r>
                        <a:rPr lang="ru-RU" sz="2400" baseline="0" dirty="0" smtClean="0"/>
                        <a:t> цель общения  не достигнута, тема не раскрыта; социокультурные  знания  не использованы в соответствии с ситуацией общения.</a:t>
                      </a:r>
                      <a:endParaRPr lang="ru-RU" sz="2400" dirty="0"/>
                    </a:p>
                  </a:txBody>
                  <a:tcPr/>
                </a:tc>
                <a:tc>
                  <a:txBody>
                    <a:bodyPr/>
                    <a:lstStyle/>
                    <a:p>
                      <a:pPr algn="l"/>
                      <a:r>
                        <a:rPr lang="ru-RU" sz="2400" dirty="0" smtClean="0"/>
                        <a:t>Не может</a:t>
                      </a:r>
                      <a:r>
                        <a:rPr lang="ru-RU" sz="2400" baseline="0" dirty="0" smtClean="0"/>
                        <a:t> поддерживать беседу</a:t>
                      </a:r>
                      <a:endParaRPr lang="ru-RU"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dirty="0" smtClean="0"/>
                        <a:t>Недостаточный словарный запас, неправильное использование грамматических структур, многочисленные языковые ошибки не позволяют выполнить поставленную коммуникативную</a:t>
                      </a:r>
                      <a:r>
                        <a:rPr lang="ru-RU" sz="2400" baseline="0" dirty="0" smtClean="0"/>
                        <a:t> задачу</a:t>
                      </a:r>
                      <a:endParaRPr lang="ru-RU" sz="2400" dirty="0" smtClean="0"/>
                    </a:p>
                    <a:p>
                      <a:pPr algn="l"/>
                      <a:endParaRPr lang="ru-RU" sz="2400" dirty="0"/>
                    </a:p>
                  </a:txBody>
                  <a:tcPr/>
                </a:tc>
                <a:tc>
                  <a:txBody>
                    <a:bodyPr/>
                    <a:lstStyle/>
                    <a:p>
                      <a:pPr algn="l"/>
                      <a:r>
                        <a:rPr lang="ru-RU" sz="2400" dirty="0" smtClean="0"/>
                        <a:t>Речь почти не воспринимается на слух из-за неправильного</a:t>
                      </a:r>
                      <a:r>
                        <a:rPr lang="ru-RU" sz="2400" baseline="0" dirty="0" smtClean="0"/>
                        <a:t> произношения многих звуков и многочисленных фонематических ошибок</a:t>
                      </a:r>
                      <a:endParaRPr lang="ru-RU" sz="2400" dirty="0"/>
                    </a:p>
                  </a:txBody>
                  <a:tcPr/>
                </a:tc>
                <a:tc>
                  <a:txBody>
                    <a:bodyPr/>
                    <a:lstStyle/>
                    <a:p>
                      <a:pPr algn="l"/>
                      <a:r>
                        <a:rPr lang="ru-RU" sz="2400" dirty="0" smtClean="0"/>
                        <a:t>0</a:t>
                      </a:r>
                      <a:endParaRPr lang="ru-RU" sz="2400"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92" name="Group 12"/>
          <p:cNvGraphicFramePr>
            <a:graphicFrameLocks noGrp="1"/>
          </p:cNvGraphicFramePr>
          <p:nvPr>
            <p:ph idx="1"/>
          </p:nvPr>
        </p:nvGraphicFramePr>
        <p:xfrm>
          <a:off x="323850" y="333375"/>
          <a:ext cx="8207375" cy="5753100"/>
        </p:xfrm>
        <a:graphic>
          <a:graphicData uri="http://schemas.openxmlformats.org/drawingml/2006/table">
            <a:tbl>
              <a:tblPr/>
              <a:tblGrid>
                <a:gridCol w="8207375"/>
              </a:tblGrid>
              <a:tr h="5753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rPr>
                        <a:t>Student Card</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rPr>
                        <a:t>Task 2 </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You are staying in London with a group of other students. You would like to buy a book about London for your parents. They are interested in architecture. You’ve </a:t>
                      </a:r>
                      <a:r>
                        <a:rPr kumimoji="0" lang="en-GB" sz="2000" b="0" i="0" u="none" strike="noStrike" cap="none" normalizeH="0" baseline="0" smtClean="0">
                          <a:ln>
                            <a:noFill/>
                          </a:ln>
                          <a:solidFill>
                            <a:srgbClr val="000000"/>
                          </a:solidFill>
                          <a:effectLst/>
                          <a:latin typeface="Times New Roman" pitchFamily="18" charset="0"/>
                          <a:cs typeface="Times New Roman" pitchFamily="18" charset="0"/>
                        </a:rPr>
                        <a:t>only</a:t>
                      </a:r>
                      <a:r>
                        <a:rPr kumimoji="0" lang="en-GB" sz="2000" b="0" i="0" u="none" strike="noStrike" cap="none" normalizeH="0" baseline="0" smtClean="0">
                          <a:ln>
                            <a:noFill/>
                          </a:ln>
                          <a:solidFill>
                            <a:srgbClr val="8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got £20. Before making a decision ask the shop assistant about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what books </a:t>
                      </a:r>
                      <a:r>
                        <a:rPr kumimoji="0" lang="en-GB" sz="2000" b="0" i="0" u="none" strike="noStrike" cap="none" normalizeH="0" baseline="0" smtClean="0">
                          <a:ln>
                            <a:noFill/>
                          </a:ln>
                          <a:solidFill>
                            <a:srgbClr val="000000"/>
                          </a:solidFill>
                          <a:effectLst/>
                          <a:latin typeface="Times New Roman" pitchFamily="18" charset="0"/>
                          <a:cs typeface="Times New Roman" pitchFamily="18" charset="0"/>
                        </a:rPr>
                        <a:t>they have</a:t>
                      </a:r>
                      <a:r>
                        <a:rPr kumimoji="0" lang="en-GB" sz="2000" b="0" i="0" u="none" strike="noStrike" cap="none" normalizeH="0" baseline="0" smtClean="0">
                          <a:ln>
                            <a:noFill/>
                          </a:ln>
                          <a:solidFill>
                            <a:srgbClr val="8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about London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whether the books have information about architecture of the city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the price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You begin the conversation. The teacher will play the part of the shop assistant.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Remember to:</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be active and  polite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ask questions and find out all the information you need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decide which book you will buy</a:t>
                      </a:r>
                      <a:endParaRPr kumimoji="0" lang="en-US" sz="2000" b="0" i="0" u="none" strike="noStrike" cap="none" normalizeH="0" baseline="0" smtClean="0">
                        <a:ln>
                          <a:noFill/>
                        </a:ln>
                        <a:solidFill>
                          <a:schemeClr val="tx1"/>
                        </a:solidFill>
                        <a:effectLst/>
                        <a:latin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92" name="Group 12"/>
          <p:cNvGraphicFramePr>
            <a:graphicFrameLocks noGrp="1"/>
          </p:cNvGraphicFramePr>
          <p:nvPr>
            <p:ph idx="1"/>
          </p:nvPr>
        </p:nvGraphicFramePr>
        <p:xfrm>
          <a:off x="323850" y="333375"/>
          <a:ext cx="8207375" cy="5753100"/>
        </p:xfrm>
        <a:graphic>
          <a:graphicData uri="http://schemas.openxmlformats.org/drawingml/2006/table">
            <a:tbl>
              <a:tblPr/>
              <a:tblGrid>
                <a:gridCol w="8207375"/>
              </a:tblGrid>
              <a:tr h="5753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rPr>
                        <a:t>Student Card</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Times New Roman" pitchFamily="18" charset="0"/>
                          <a:cs typeface="Times New Roman" pitchFamily="18" charset="0"/>
                        </a:rPr>
                        <a:t>Task 2 </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You are staying in London with a group of other students. You would like to buy a book about London for your parents. They are interested in architecture. You’ve </a:t>
                      </a:r>
                      <a:r>
                        <a:rPr kumimoji="0" lang="en-GB" sz="2000" b="0" i="0" u="none" strike="noStrike" cap="none" normalizeH="0" baseline="0" smtClean="0">
                          <a:ln>
                            <a:noFill/>
                          </a:ln>
                          <a:solidFill>
                            <a:srgbClr val="000000"/>
                          </a:solidFill>
                          <a:effectLst/>
                          <a:latin typeface="Times New Roman" pitchFamily="18" charset="0"/>
                          <a:cs typeface="Times New Roman" pitchFamily="18" charset="0"/>
                        </a:rPr>
                        <a:t>only</a:t>
                      </a:r>
                      <a:r>
                        <a:rPr kumimoji="0" lang="en-GB" sz="2000" b="0" i="0" u="none" strike="noStrike" cap="none" normalizeH="0" baseline="0" smtClean="0">
                          <a:ln>
                            <a:noFill/>
                          </a:ln>
                          <a:solidFill>
                            <a:srgbClr val="8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got £20. Before making a decision ask the shop assistant about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what books </a:t>
                      </a:r>
                      <a:r>
                        <a:rPr kumimoji="0" lang="en-GB" sz="2000" b="0" i="0" u="none" strike="noStrike" cap="none" normalizeH="0" baseline="0" smtClean="0">
                          <a:ln>
                            <a:noFill/>
                          </a:ln>
                          <a:solidFill>
                            <a:srgbClr val="000000"/>
                          </a:solidFill>
                          <a:effectLst/>
                          <a:latin typeface="Times New Roman" pitchFamily="18" charset="0"/>
                          <a:cs typeface="Times New Roman" pitchFamily="18" charset="0"/>
                        </a:rPr>
                        <a:t>they have</a:t>
                      </a:r>
                      <a:r>
                        <a:rPr kumimoji="0" lang="en-GB" sz="2000" b="0" i="0" u="none" strike="noStrike" cap="none" normalizeH="0" baseline="0" smtClean="0">
                          <a:ln>
                            <a:noFill/>
                          </a:ln>
                          <a:solidFill>
                            <a:srgbClr val="8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about London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whether the books have information about architecture of the city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the price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You begin the conversation. The teacher will play the part of the shop assistant.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r>
                        <a:rPr kumimoji="0" lang="en-US" sz="2000" b="1" i="0" u="none" strike="noStrike" cap="none" normalizeH="0" baseline="0" smtClean="0">
                          <a:ln>
                            <a:noFill/>
                          </a:ln>
                          <a:solidFill>
                            <a:srgbClr val="000000"/>
                          </a:solidFill>
                          <a:effectLst/>
                          <a:latin typeface="Times New Roman" pitchFamily="18" charset="0"/>
                          <a:cs typeface="Times New Roman" pitchFamily="18" charset="0"/>
                        </a:rPr>
                        <a:t>Remember to:</a:t>
                      </a: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be active and  polite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ask questions and find out all the information you need </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Times New Roman" pitchFamily="18" charset="0"/>
                          <a:cs typeface="Times New Roman" pitchFamily="18" charset="0"/>
                        </a:rPr>
                        <a:t>-        decide which book you will buy</a:t>
                      </a:r>
                      <a:endParaRPr kumimoji="0" lang="en-US" sz="2000" b="0" i="0" u="none" strike="noStrike" cap="none" normalizeH="0" baseline="0" smtClean="0">
                        <a:ln>
                          <a:noFill/>
                        </a:ln>
                        <a:solidFill>
                          <a:schemeClr val="tx1"/>
                        </a:solidFill>
                        <a:effectLst/>
                        <a:latin typeface="Arial"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64" y="274638"/>
            <a:ext cx="5686436" cy="725470"/>
          </a:xfrm>
        </p:spPr>
        <p:txBody>
          <a:bodyPr>
            <a:noAutofit/>
          </a:bodyPr>
          <a:lstStyle/>
          <a:p>
            <a:r>
              <a:rPr lang="ru-RU" sz="2800" dirty="0" smtClean="0"/>
              <a:t>Проверка задания С1</a:t>
            </a:r>
            <a:br>
              <a:rPr lang="ru-RU" sz="2800" dirty="0" smtClean="0"/>
            </a:br>
            <a:r>
              <a:rPr lang="ru-RU" sz="2800" dirty="0" smtClean="0"/>
              <a:t> (личное письмо)</a:t>
            </a:r>
            <a:endParaRPr lang="ru-RU" sz="2800" dirty="0"/>
          </a:p>
        </p:txBody>
      </p:sp>
      <p:sp>
        <p:nvSpPr>
          <p:cNvPr id="3" name="Содержимое 2"/>
          <p:cNvSpPr>
            <a:spLocks noGrp="1"/>
          </p:cNvSpPr>
          <p:nvPr>
            <p:ph idx="1"/>
          </p:nvPr>
        </p:nvSpPr>
        <p:spPr>
          <a:xfrm>
            <a:off x="457200" y="1357298"/>
            <a:ext cx="8401080" cy="5214974"/>
          </a:xfrm>
        </p:spPr>
        <p:txBody>
          <a:bodyPr>
            <a:noAutofit/>
          </a:bodyPr>
          <a:lstStyle/>
          <a:p>
            <a:pPr>
              <a:buNone/>
            </a:pPr>
            <a:r>
              <a:rPr lang="ru-RU" sz="2400" dirty="0" smtClean="0"/>
              <a:t>Осуществляется 2 экспертами, прошедшими обучение по оценке данного вида письменного высказывания.</a:t>
            </a:r>
          </a:p>
          <a:p>
            <a:pPr>
              <a:buNone/>
            </a:pPr>
            <a:r>
              <a:rPr lang="ru-RU" sz="2400" dirty="0" smtClean="0"/>
              <a:t>Для этого ксерокопируются листы с личными письмами, написанными участниками ГИА. В ходе проверки эксперт может делать пометки на проверяемых листах, отмечая:</a:t>
            </a:r>
          </a:p>
          <a:p>
            <a:pPr>
              <a:buFont typeface="Wingdings" pitchFamily="2" charset="2"/>
              <a:buChar char="§"/>
            </a:pPr>
            <a:r>
              <a:rPr lang="ru-RU" sz="2400" dirty="0"/>
              <a:t>г</a:t>
            </a:r>
            <a:r>
              <a:rPr lang="ru-RU" sz="2400" dirty="0" smtClean="0"/>
              <a:t>рамматические ошибки;</a:t>
            </a:r>
          </a:p>
          <a:p>
            <a:pPr>
              <a:buFont typeface="Wingdings" pitchFamily="2" charset="2"/>
              <a:buChar char="§"/>
            </a:pPr>
            <a:r>
              <a:rPr lang="ru-RU" sz="2400" dirty="0"/>
              <a:t>л</a:t>
            </a:r>
            <a:r>
              <a:rPr lang="ru-RU" sz="2400" dirty="0" smtClean="0"/>
              <a:t>ексические ошибки;</a:t>
            </a:r>
          </a:p>
          <a:p>
            <a:pPr>
              <a:buFont typeface="Wingdings" pitchFamily="2" charset="2"/>
              <a:buChar char="§"/>
            </a:pPr>
            <a:r>
              <a:rPr lang="ru-RU" sz="2400" dirty="0"/>
              <a:t>о</a:t>
            </a:r>
            <a:r>
              <a:rPr lang="ru-RU" sz="2400" dirty="0" smtClean="0"/>
              <a:t>шибки в орфографии и пунктуации;</a:t>
            </a:r>
          </a:p>
          <a:p>
            <a:pPr>
              <a:buFont typeface="Wingdings" pitchFamily="2" charset="2"/>
              <a:buChar char="§"/>
            </a:pPr>
            <a:r>
              <a:rPr lang="ru-RU" sz="2400" dirty="0"/>
              <a:t>о</a:t>
            </a:r>
            <a:r>
              <a:rPr lang="ru-RU" sz="2400" dirty="0" smtClean="0"/>
              <a:t>шибки в логике высказывания;</a:t>
            </a:r>
          </a:p>
          <a:p>
            <a:pPr>
              <a:buFont typeface="Wingdings" pitchFamily="2" charset="2"/>
              <a:buChar char="§"/>
            </a:pPr>
            <a:r>
              <a:rPr lang="ru-RU" sz="2400" dirty="0" smtClean="0"/>
              <a:t>ошибки в употреблении средств логической связи.</a:t>
            </a:r>
          </a:p>
          <a:p>
            <a:pPr>
              <a:buNone/>
            </a:pPr>
            <a:r>
              <a:rPr lang="ru-RU" sz="2400" dirty="0" smtClean="0"/>
              <a:t>Ручка эксперта должна отличаться по цвету от ручки учащегося (красная, зелёная, карандаш)</a:t>
            </a:r>
            <a:endParaRPr lang="ru-RU" sz="2400" dirty="0"/>
          </a:p>
        </p:txBody>
      </p:sp>
      <p:pic>
        <p:nvPicPr>
          <p:cNvPr id="48130" name="Picture 2" descr="http://im4-tub-ru.yandex.net/i?id=104634751-28-72"/>
          <p:cNvPicPr>
            <a:picLocks noChangeAspect="1" noChangeArrowheads="1"/>
          </p:cNvPicPr>
          <p:nvPr/>
        </p:nvPicPr>
        <p:blipFill>
          <a:blip r:embed="rId2" cstate="print"/>
          <a:srcRect/>
          <a:stretch>
            <a:fillRect/>
          </a:stretch>
        </p:blipFill>
        <p:spPr bwMode="auto">
          <a:xfrm>
            <a:off x="214282" y="0"/>
            <a:ext cx="2357454" cy="142873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0" y="0"/>
            <a:ext cx="9144000" cy="6858000"/>
          </a:xfrm>
        </p:spPr>
        <p:txBody>
          <a:bodyPr/>
          <a:lstStyle/>
          <a:p>
            <a:pPr>
              <a:lnSpc>
                <a:spcPct val="80000"/>
              </a:lnSpc>
              <a:buFontTx/>
              <a:buNone/>
            </a:pPr>
            <a:r>
              <a:rPr lang="ru-RU" sz="2000" b="1">
                <a:latin typeface="Times New Roman" pitchFamily="18" charset="0"/>
              </a:rPr>
              <a:t>Экзаменуемый</a:t>
            </a:r>
            <a:r>
              <a:rPr lang="en-US" sz="2000" b="1">
                <a:latin typeface="Times New Roman" pitchFamily="18" charset="0"/>
              </a:rPr>
              <a:t>: </a:t>
            </a:r>
            <a:r>
              <a:rPr lang="en-US" sz="2000">
                <a:latin typeface="Times New Roman" pitchFamily="18" charset="0"/>
              </a:rPr>
              <a:t>I’m  staying in London with a group of students. I would like to  buy a book about London for parents</a:t>
            </a:r>
            <a:endParaRPr lang="ru-RU" sz="2000" b="1">
              <a:latin typeface="Times New Roman" pitchFamily="18" charset="0"/>
            </a:endParaRPr>
          </a:p>
          <a:p>
            <a:pPr>
              <a:lnSpc>
                <a:spcPct val="80000"/>
              </a:lnSpc>
              <a:buFontTx/>
              <a:buNone/>
            </a:pPr>
            <a:r>
              <a:rPr lang="ru-RU" sz="2000" b="1">
                <a:latin typeface="Times New Roman" pitchFamily="18" charset="0"/>
              </a:rPr>
              <a:t>Экзаменатор</a:t>
            </a:r>
            <a:r>
              <a:rPr lang="en-US" sz="2000" b="1">
                <a:latin typeface="Times New Roman" pitchFamily="18" charset="0"/>
              </a:rPr>
              <a:t>-</a:t>
            </a:r>
            <a:r>
              <a:rPr lang="ru-RU" sz="2000" b="1">
                <a:latin typeface="Times New Roman" pitchFamily="18" charset="0"/>
              </a:rPr>
              <a:t>собеседник</a:t>
            </a:r>
            <a:r>
              <a:rPr lang="en-US" sz="2000" b="1">
                <a:latin typeface="Times New Roman" pitchFamily="18" charset="0"/>
              </a:rPr>
              <a:t>: </a:t>
            </a:r>
            <a:r>
              <a:rPr lang="en-US" sz="2000">
                <a:latin typeface="Times New Roman" pitchFamily="18" charset="0"/>
              </a:rPr>
              <a:t>Hello! Can I help you?</a:t>
            </a:r>
            <a:endParaRPr lang="ru-RU" sz="2000" b="1">
              <a:latin typeface="Times New Roman" pitchFamily="18" charset="0"/>
            </a:endParaRPr>
          </a:p>
          <a:p>
            <a:pPr>
              <a:lnSpc>
                <a:spcPct val="80000"/>
              </a:lnSpc>
              <a:buFontTx/>
              <a:buNone/>
            </a:pPr>
            <a:r>
              <a:rPr lang="ru-RU" sz="2000" b="1">
                <a:latin typeface="Times New Roman" pitchFamily="18" charset="0"/>
              </a:rPr>
              <a:t>Экзаменуемый</a:t>
            </a:r>
            <a:r>
              <a:rPr lang="en-US" sz="2000" b="1">
                <a:latin typeface="Times New Roman" pitchFamily="18" charset="0"/>
              </a:rPr>
              <a:t>: </a:t>
            </a:r>
            <a:r>
              <a:rPr lang="en-US" sz="2000">
                <a:latin typeface="Times New Roman" pitchFamily="18" charset="0"/>
              </a:rPr>
              <a:t>Sorry! Hello! I’d like to buy a book about London for parents. </a:t>
            </a:r>
            <a:endParaRPr lang="ru-RU" sz="2000" b="1">
              <a:latin typeface="Times New Roman" pitchFamily="18" charset="0"/>
            </a:endParaRPr>
          </a:p>
          <a:p>
            <a:pPr>
              <a:lnSpc>
                <a:spcPct val="80000"/>
              </a:lnSpc>
              <a:buFontTx/>
              <a:buNone/>
            </a:pPr>
            <a:r>
              <a:rPr lang="ru-RU" sz="2000" b="1">
                <a:latin typeface="Times New Roman" pitchFamily="18" charset="0"/>
              </a:rPr>
              <a:t>Экзаменатор</a:t>
            </a:r>
            <a:r>
              <a:rPr lang="en-US" sz="2000" b="1">
                <a:latin typeface="Times New Roman" pitchFamily="18" charset="0"/>
              </a:rPr>
              <a:t>-</a:t>
            </a:r>
            <a:r>
              <a:rPr lang="ru-RU" sz="2000" b="1">
                <a:latin typeface="Times New Roman" pitchFamily="18" charset="0"/>
              </a:rPr>
              <a:t>собеседник</a:t>
            </a:r>
            <a:r>
              <a:rPr lang="en-US" sz="2000" b="1">
                <a:latin typeface="Times New Roman" pitchFamily="18" charset="0"/>
              </a:rPr>
              <a:t>: W</a:t>
            </a:r>
            <a:r>
              <a:rPr lang="en-US" sz="2000">
                <a:latin typeface="Times New Roman" pitchFamily="18" charset="0"/>
              </a:rPr>
              <a:t>e have two new books about London: “Famous People of London” and “The Streets of London”.</a:t>
            </a:r>
            <a:endParaRPr lang="en-US" sz="2000" b="1">
              <a:latin typeface="Times New Roman" pitchFamily="18" charset="0"/>
            </a:endParaRPr>
          </a:p>
          <a:p>
            <a:pPr>
              <a:lnSpc>
                <a:spcPct val="80000"/>
              </a:lnSpc>
              <a:buFontTx/>
              <a:buNone/>
            </a:pPr>
            <a:r>
              <a:rPr lang="ru-RU" sz="2000" b="1">
                <a:latin typeface="Times New Roman" pitchFamily="18" charset="0"/>
              </a:rPr>
              <a:t>Экзаменуемый</a:t>
            </a:r>
            <a:r>
              <a:rPr lang="en-US" sz="2000" b="1">
                <a:latin typeface="Times New Roman" pitchFamily="18" charset="0"/>
              </a:rPr>
              <a:t>: </a:t>
            </a:r>
            <a:r>
              <a:rPr lang="en-US" sz="2000">
                <a:latin typeface="Times New Roman" pitchFamily="18" charset="0"/>
              </a:rPr>
              <a:t> Have the books got information about architecture of the city?</a:t>
            </a:r>
            <a:r>
              <a:rPr lang="en-US" sz="2000" b="1">
                <a:latin typeface="Times New Roman" pitchFamily="18" charset="0"/>
              </a:rPr>
              <a:t>                                                                                                                                                          </a:t>
            </a:r>
            <a:endParaRPr lang="ru-RU" sz="2000" b="1">
              <a:latin typeface="Times New Roman" pitchFamily="18" charset="0"/>
            </a:endParaRPr>
          </a:p>
          <a:p>
            <a:pPr>
              <a:lnSpc>
                <a:spcPct val="80000"/>
              </a:lnSpc>
              <a:buFontTx/>
              <a:buNone/>
            </a:pPr>
            <a:r>
              <a:rPr lang="ru-RU" sz="2000" b="1">
                <a:latin typeface="Times New Roman" pitchFamily="18" charset="0"/>
              </a:rPr>
              <a:t>Экзаменатор</a:t>
            </a:r>
            <a:r>
              <a:rPr lang="en-US" sz="2000" b="1">
                <a:latin typeface="Times New Roman" pitchFamily="18" charset="0"/>
              </a:rPr>
              <a:t>-</a:t>
            </a:r>
            <a:r>
              <a:rPr lang="ru-RU" sz="2000" b="1">
                <a:latin typeface="Times New Roman" pitchFamily="18" charset="0"/>
              </a:rPr>
              <a:t>собеседник</a:t>
            </a:r>
            <a:r>
              <a:rPr lang="en-US" sz="2000" b="1">
                <a:latin typeface="Times New Roman" pitchFamily="18" charset="0"/>
              </a:rPr>
              <a:t>: </a:t>
            </a:r>
            <a:r>
              <a:rPr lang="en-US" sz="2000">
                <a:latin typeface="Times New Roman" pitchFamily="18" charset="0"/>
              </a:rPr>
              <a:t>“Famous People of London” contains stories about people who played important roles in the history of the city. There are portraits of the famous people and photos of old London. “The Streets of London” has some essential  information about the sights and buildings  of London. There are big colour photos of the most famous cathedrals, palaces and buildings.</a:t>
            </a:r>
            <a:endParaRPr lang="ru-RU" sz="2000" b="1">
              <a:latin typeface="Times New Roman" pitchFamily="18" charset="0"/>
            </a:endParaRPr>
          </a:p>
          <a:p>
            <a:pPr>
              <a:lnSpc>
                <a:spcPct val="80000"/>
              </a:lnSpc>
              <a:buFontTx/>
              <a:buNone/>
            </a:pPr>
            <a:r>
              <a:rPr lang="ru-RU" sz="2000" b="1">
                <a:latin typeface="Times New Roman" pitchFamily="18" charset="0"/>
              </a:rPr>
              <a:t>Экзаменуемый</a:t>
            </a:r>
            <a:r>
              <a:rPr lang="en-US" sz="2000" b="1">
                <a:latin typeface="Times New Roman" pitchFamily="18" charset="0"/>
              </a:rPr>
              <a:t>: </a:t>
            </a:r>
            <a:r>
              <a:rPr lang="en-US" sz="2000">
                <a:latin typeface="Times New Roman" pitchFamily="18" charset="0"/>
              </a:rPr>
              <a:t>Very good! And what about the price? Are they expensive?</a:t>
            </a:r>
            <a:endParaRPr lang="en-US" sz="2000" b="1">
              <a:latin typeface="Times New Roman" pitchFamily="18" charset="0"/>
            </a:endParaRPr>
          </a:p>
          <a:p>
            <a:pPr>
              <a:lnSpc>
                <a:spcPct val="80000"/>
              </a:lnSpc>
              <a:buFontTx/>
              <a:buNone/>
            </a:pPr>
            <a:r>
              <a:rPr lang="en-US" sz="2000" b="1">
                <a:latin typeface="Times New Roman" pitchFamily="18" charset="0"/>
              </a:rPr>
              <a:t>      </a:t>
            </a:r>
            <a:r>
              <a:rPr lang="ru-RU" sz="2000" b="1">
                <a:latin typeface="Times New Roman" pitchFamily="18" charset="0"/>
              </a:rPr>
              <a:t>Экзаменатор</a:t>
            </a:r>
            <a:r>
              <a:rPr lang="en-US" sz="2000" b="1">
                <a:latin typeface="Times New Roman" pitchFamily="18" charset="0"/>
              </a:rPr>
              <a:t>-</a:t>
            </a:r>
            <a:r>
              <a:rPr lang="ru-RU" sz="2000" b="1">
                <a:latin typeface="Times New Roman" pitchFamily="18" charset="0"/>
              </a:rPr>
              <a:t>собеседник</a:t>
            </a:r>
            <a:r>
              <a:rPr lang="en-US" sz="2000" b="1">
                <a:latin typeface="Times New Roman" pitchFamily="18" charset="0"/>
              </a:rPr>
              <a:t>: </a:t>
            </a:r>
            <a:r>
              <a:rPr lang="en-US" sz="2000">
                <a:latin typeface="Times New Roman" pitchFamily="18" charset="0"/>
              </a:rPr>
              <a:t>“Famous People of London” - £15; “The Streets of London”- £20.</a:t>
            </a:r>
            <a:endParaRPr lang="ru-RU" sz="2000" b="1">
              <a:latin typeface="Times New Roman" pitchFamily="18" charset="0"/>
            </a:endParaRPr>
          </a:p>
          <a:p>
            <a:pPr>
              <a:lnSpc>
                <a:spcPct val="80000"/>
              </a:lnSpc>
              <a:buFontTx/>
              <a:buNone/>
            </a:pPr>
            <a:r>
              <a:rPr lang="ru-RU" sz="2000" b="1">
                <a:latin typeface="Times New Roman" pitchFamily="18" charset="0"/>
              </a:rPr>
              <a:t>Экзаменуемый</a:t>
            </a:r>
            <a:r>
              <a:rPr lang="en-US" sz="2000" b="1">
                <a:latin typeface="Times New Roman" pitchFamily="18" charset="0"/>
              </a:rPr>
              <a:t>: OK. </a:t>
            </a:r>
            <a:r>
              <a:rPr lang="en-US" sz="2000">
                <a:latin typeface="Times New Roman" pitchFamily="18" charset="0"/>
              </a:rPr>
              <a:t> I’ll take  the book about London’s streets. </a:t>
            </a:r>
            <a:endParaRPr lang="ru-RU" sz="2000" b="1">
              <a:latin typeface="Times New Roman" pitchFamily="18" charset="0"/>
            </a:endParaRPr>
          </a:p>
          <a:p>
            <a:pPr>
              <a:lnSpc>
                <a:spcPct val="80000"/>
              </a:lnSpc>
              <a:buFontTx/>
              <a:buNone/>
            </a:pPr>
            <a:r>
              <a:rPr lang="ru-RU" sz="2000" b="1">
                <a:latin typeface="Times New Roman" pitchFamily="18" charset="0"/>
              </a:rPr>
              <a:t>Экзаменатор</a:t>
            </a:r>
            <a:r>
              <a:rPr lang="en-US" sz="2000" b="1">
                <a:latin typeface="Times New Roman" pitchFamily="18" charset="0"/>
              </a:rPr>
              <a:t>-</a:t>
            </a:r>
            <a:r>
              <a:rPr lang="ru-RU" sz="2000" b="1">
                <a:latin typeface="Times New Roman" pitchFamily="18" charset="0"/>
              </a:rPr>
              <a:t>собеседник</a:t>
            </a:r>
            <a:r>
              <a:rPr lang="en-US" sz="2000" b="1">
                <a:latin typeface="Times New Roman" pitchFamily="18" charset="0"/>
              </a:rPr>
              <a:t>: </a:t>
            </a:r>
            <a:r>
              <a:rPr lang="en-US" sz="2000">
                <a:latin typeface="Times New Roman" pitchFamily="18" charset="0"/>
              </a:rPr>
              <a:t>You are going to take </a:t>
            </a:r>
            <a:r>
              <a:rPr lang="en-US" sz="2000" b="1">
                <a:latin typeface="Times New Roman" pitchFamily="18" charset="0"/>
              </a:rPr>
              <a:t>“T</a:t>
            </a:r>
            <a:r>
              <a:rPr lang="en-US" sz="2000">
                <a:latin typeface="Times New Roman" pitchFamily="18" charset="0"/>
              </a:rPr>
              <a:t>he Streets of London”, aren’t you?.</a:t>
            </a:r>
            <a:endParaRPr lang="ru-RU" sz="2000" b="1">
              <a:latin typeface="Times New Roman" pitchFamily="18" charset="0"/>
            </a:endParaRPr>
          </a:p>
          <a:p>
            <a:pPr>
              <a:lnSpc>
                <a:spcPct val="80000"/>
              </a:lnSpc>
              <a:buFontTx/>
              <a:buNone/>
            </a:pPr>
            <a:r>
              <a:rPr lang="ru-RU" sz="2000" b="1">
                <a:latin typeface="Times New Roman" pitchFamily="18" charset="0"/>
              </a:rPr>
              <a:t>Экзаменуемый</a:t>
            </a:r>
            <a:r>
              <a:rPr lang="en-US" sz="2000" b="1">
                <a:latin typeface="Times New Roman" pitchFamily="18" charset="0"/>
              </a:rPr>
              <a:t>:</a:t>
            </a:r>
            <a:r>
              <a:rPr lang="en-US" sz="2000">
                <a:latin typeface="Times New Roman" pitchFamily="18" charset="0"/>
              </a:rPr>
              <a:t> Yes, please. </a:t>
            </a:r>
          </a:p>
          <a:p>
            <a:pPr>
              <a:lnSpc>
                <a:spcPct val="80000"/>
              </a:lnSpc>
              <a:buFontTx/>
              <a:buNone/>
            </a:pPr>
            <a:r>
              <a:rPr lang="ru-RU" sz="2000" b="1">
                <a:latin typeface="Times New Roman" pitchFamily="18" charset="0"/>
              </a:rPr>
              <a:t>Экзаменатор</a:t>
            </a:r>
            <a:r>
              <a:rPr lang="en-US" sz="2000" b="1">
                <a:latin typeface="Times New Roman" pitchFamily="18" charset="0"/>
              </a:rPr>
              <a:t>-</a:t>
            </a:r>
            <a:r>
              <a:rPr lang="ru-RU" sz="2000" b="1">
                <a:latin typeface="Times New Roman" pitchFamily="18" charset="0"/>
              </a:rPr>
              <a:t>собеседник</a:t>
            </a:r>
            <a:r>
              <a:rPr lang="en-US" sz="2000" b="1">
                <a:latin typeface="Times New Roman" pitchFamily="18" charset="0"/>
              </a:rPr>
              <a:t>: </a:t>
            </a:r>
            <a:r>
              <a:rPr lang="en-US" sz="2000">
                <a:latin typeface="Times New Roman" pitchFamily="18" charset="0"/>
              </a:rPr>
              <a:t>Here you are.</a:t>
            </a:r>
            <a:endParaRPr lang="ru-RU" sz="2000" b="1">
              <a:latin typeface="Times New Roman" pitchFamily="18" charset="0"/>
            </a:endParaRPr>
          </a:p>
          <a:p>
            <a:pPr>
              <a:lnSpc>
                <a:spcPct val="80000"/>
              </a:lnSpc>
              <a:buFontTx/>
              <a:buNone/>
            </a:pPr>
            <a:r>
              <a:rPr lang="ru-RU" sz="2000" b="1">
                <a:latin typeface="Times New Roman" pitchFamily="18" charset="0"/>
              </a:rPr>
              <a:t>Экзаменуемый</a:t>
            </a:r>
            <a:r>
              <a:rPr lang="en-US" sz="2000" b="1">
                <a:latin typeface="Times New Roman" pitchFamily="18" charset="0"/>
              </a:rPr>
              <a:t>: </a:t>
            </a:r>
            <a:r>
              <a:rPr lang="en-US" sz="2000">
                <a:latin typeface="Times New Roman" pitchFamily="18" charset="0"/>
              </a:rPr>
              <a:t>Thanks …</a:t>
            </a:r>
            <a:r>
              <a:rPr lang="en-US" sz="2000" b="1">
                <a:latin typeface="Times New Roman" pitchFamily="18" charset="0"/>
              </a:rPr>
              <a:t>.</a:t>
            </a:r>
            <a:endParaRPr lang="ru-RU" sz="2000" b="1">
              <a:latin typeface="Times New Roman" pitchFamily="18" charset="0"/>
            </a:endParaRPr>
          </a:p>
          <a:p>
            <a:pPr>
              <a:lnSpc>
                <a:spcPct val="80000"/>
              </a:lnSpc>
              <a:buFontTx/>
              <a:buNone/>
            </a:pPr>
            <a:r>
              <a:rPr lang="ru-RU" sz="2000" b="1">
                <a:latin typeface="Times New Roman" pitchFamily="18" charset="0"/>
              </a:rPr>
              <a:t>Экзаменатор</a:t>
            </a:r>
            <a:r>
              <a:rPr lang="en-US" sz="2000" b="1">
                <a:latin typeface="Times New Roman" pitchFamily="18" charset="0"/>
              </a:rPr>
              <a:t>-</a:t>
            </a:r>
            <a:r>
              <a:rPr lang="ru-RU" sz="2000" b="1">
                <a:latin typeface="Times New Roman" pitchFamily="18" charset="0"/>
              </a:rPr>
              <a:t>собеседник</a:t>
            </a:r>
            <a:r>
              <a:rPr lang="en-US" sz="2000" b="1">
                <a:latin typeface="Times New Roman" pitchFamily="18" charset="0"/>
              </a:rPr>
              <a:t>: </a:t>
            </a:r>
            <a:r>
              <a:rPr lang="en-US" sz="2000">
                <a:latin typeface="Times New Roman" pitchFamily="18" charset="0"/>
              </a:rPr>
              <a:t>You can pay for the book at the exit. Bye!</a:t>
            </a:r>
            <a:endParaRPr lang="en-US" sz="2000" b="1">
              <a:latin typeface="Times New Roman" pitchFamily="18" charset="0"/>
            </a:endParaRPr>
          </a:p>
          <a:p>
            <a:pPr>
              <a:lnSpc>
                <a:spcPct val="80000"/>
              </a:lnSpc>
              <a:buFontTx/>
              <a:buNone/>
            </a:pPr>
            <a:r>
              <a:rPr lang="ru-RU" sz="2000" b="1">
                <a:latin typeface="Times New Roman" pitchFamily="18" charset="0"/>
              </a:rPr>
              <a:t>Экзаменуемый</a:t>
            </a:r>
            <a:r>
              <a:rPr lang="en-US" sz="2000" b="1">
                <a:latin typeface="Times New Roman" pitchFamily="18" charset="0"/>
              </a:rPr>
              <a:t>: </a:t>
            </a:r>
            <a:r>
              <a:rPr lang="en-US" sz="2000">
                <a:latin typeface="Times New Roman" pitchFamily="18" charset="0"/>
              </a:rPr>
              <a:t>Thanks. Bye!</a:t>
            </a:r>
            <a:endParaRPr lang="ru-RU" sz="200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 оценивания</a:t>
            </a:r>
            <a:endParaRPr lang="ru-RU" dirty="0"/>
          </a:p>
        </p:txBody>
      </p:sp>
      <p:sp>
        <p:nvSpPr>
          <p:cNvPr id="3" name="Содержимое 2"/>
          <p:cNvSpPr>
            <a:spLocks noGrp="1"/>
          </p:cNvSpPr>
          <p:nvPr>
            <p:ph idx="1"/>
          </p:nvPr>
        </p:nvSpPr>
        <p:spPr>
          <a:xfrm>
            <a:off x="457200" y="1600200"/>
            <a:ext cx="5186370" cy="4525963"/>
          </a:xfrm>
        </p:spPr>
        <p:txBody>
          <a:bodyPr>
            <a:normAutofit fontScale="92500" lnSpcReduction="20000"/>
          </a:bodyPr>
          <a:lstStyle/>
          <a:p>
            <a:r>
              <a:rPr lang="ru-RU" dirty="0" smtClean="0"/>
              <a:t>Решение коммуникативной задачи – 3 балла;</a:t>
            </a:r>
          </a:p>
          <a:p>
            <a:r>
              <a:rPr lang="ru-RU" dirty="0" smtClean="0"/>
              <a:t>Организация текста – 2 балла;</a:t>
            </a:r>
          </a:p>
          <a:p>
            <a:r>
              <a:rPr lang="ru-RU" dirty="0" smtClean="0"/>
              <a:t>Лексико-грамматическое оформление текста – 3 балла;</a:t>
            </a:r>
          </a:p>
          <a:p>
            <a:r>
              <a:rPr lang="ru-RU" dirty="0" smtClean="0"/>
              <a:t>Орфография и пунктуация – 2 балла</a:t>
            </a:r>
          </a:p>
          <a:p>
            <a:pPr>
              <a:buNone/>
            </a:pPr>
            <a:r>
              <a:rPr lang="en-US" dirty="0" smtClean="0"/>
              <a:t>Max – 10 </a:t>
            </a:r>
            <a:r>
              <a:rPr lang="ru-RU" dirty="0" smtClean="0"/>
              <a:t>баллов</a:t>
            </a:r>
            <a:endParaRPr lang="ru-RU" dirty="0"/>
          </a:p>
        </p:txBody>
      </p:sp>
      <p:pic>
        <p:nvPicPr>
          <p:cNvPr id="47106" name="Picture 2" descr="http://im4-tub-ru.yandex.net/i?id=203994231-12-72"/>
          <p:cNvPicPr>
            <a:picLocks noChangeAspect="1" noChangeArrowheads="1"/>
          </p:cNvPicPr>
          <p:nvPr/>
        </p:nvPicPr>
        <p:blipFill>
          <a:blip r:embed="rId2" cstate="print"/>
          <a:srcRect/>
          <a:stretch>
            <a:fillRect/>
          </a:stretch>
        </p:blipFill>
        <p:spPr bwMode="auto">
          <a:xfrm>
            <a:off x="6143636" y="1857364"/>
            <a:ext cx="2353650" cy="385765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Решение коммуникативной задачи</a:t>
            </a:r>
            <a:endParaRPr lang="ru-RU" dirty="0"/>
          </a:p>
        </p:txBody>
      </p:sp>
      <p:sp>
        <p:nvSpPr>
          <p:cNvPr id="3" name="Содержимое 2"/>
          <p:cNvSpPr>
            <a:spLocks noGrp="1"/>
          </p:cNvSpPr>
          <p:nvPr>
            <p:ph idx="1"/>
          </p:nvPr>
        </p:nvSpPr>
        <p:spPr>
          <a:xfrm>
            <a:off x="457200" y="1600200"/>
            <a:ext cx="5614998" cy="4525963"/>
          </a:xfrm>
        </p:spPr>
        <p:txBody>
          <a:bodyPr>
            <a:normAutofit fontScale="92500" lnSpcReduction="20000"/>
          </a:bodyPr>
          <a:lstStyle/>
          <a:p>
            <a:r>
              <a:rPr lang="ru-RU" dirty="0" smtClean="0"/>
              <a:t>Полнота решения поставленной задачи (наличие ответов на 3 заданных вопроса);</a:t>
            </a:r>
          </a:p>
          <a:p>
            <a:r>
              <a:rPr lang="ru-RU" dirty="0" smtClean="0"/>
              <a:t>Использование соответствующего стиля речи в личном письме (неофициального);</a:t>
            </a:r>
          </a:p>
          <a:p>
            <a:r>
              <a:rPr lang="ru-RU" dirty="0" smtClean="0"/>
              <a:t>Объём письма (его соответствие заданному объёму: 100-120 слов)</a:t>
            </a:r>
            <a:endParaRPr lang="ru-RU" dirty="0"/>
          </a:p>
        </p:txBody>
      </p:sp>
      <p:pic>
        <p:nvPicPr>
          <p:cNvPr id="46082" name="Picture 2" descr="http://im2-tub-ru.yandex.net/i?id=24432454-42-72"/>
          <p:cNvPicPr>
            <a:picLocks noChangeAspect="1" noChangeArrowheads="1"/>
          </p:cNvPicPr>
          <p:nvPr/>
        </p:nvPicPr>
        <p:blipFill>
          <a:blip r:embed="rId2" cstate="print"/>
          <a:srcRect/>
          <a:stretch>
            <a:fillRect/>
          </a:stretch>
        </p:blipFill>
        <p:spPr bwMode="auto">
          <a:xfrm>
            <a:off x="6786578" y="1571612"/>
            <a:ext cx="1800238" cy="350046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C00000"/>
                </a:solidFill>
              </a:rPr>
              <a:t>Оценивание задания С1</a:t>
            </a:r>
            <a:endParaRPr lang="ru-RU" b="1" dirty="0">
              <a:solidFill>
                <a:srgbClr val="C00000"/>
              </a:solidFill>
            </a:endParaRPr>
          </a:p>
        </p:txBody>
      </p:sp>
      <p:sp>
        <p:nvSpPr>
          <p:cNvPr id="3" name="Содержимое 2"/>
          <p:cNvSpPr>
            <a:spLocks noGrp="1"/>
          </p:cNvSpPr>
          <p:nvPr>
            <p:ph idx="1"/>
          </p:nvPr>
        </p:nvSpPr>
        <p:spPr>
          <a:xfrm>
            <a:off x="457200" y="1285860"/>
            <a:ext cx="6115064" cy="5357850"/>
          </a:xfrm>
        </p:spPr>
        <p:txBody>
          <a:bodyPr>
            <a:normAutofit fontScale="77500" lnSpcReduction="20000"/>
          </a:bodyPr>
          <a:lstStyle/>
          <a:p>
            <a:pPr>
              <a:buBlip>
                <a:blip r:embed="rId2"/>
              </a:buBlip>
            </a:pPr>
            <a:r>
              <a:rPr lang="ru-RU" dirty="0" smtClean="0"/>
              <a:t> учитывать объём письменного текста (100-120 слов);</a:t>
            </a:r>
          </a:p>
          <a:p>
            <a:pPr>
              <a:buBlip>
                <a:blip r:embed="rId2"/>
              </a:buBlip>
            </a:pPr>
            <a:r>
              <a:rPr lang="ru-RU" dirty="0" smtClean="0"/>
              <a:t> если в письме ≤ 90 слов, задание проверке не подлежит и оценивается в «0» баллов;</a:t>
            </a:r>
          </a:p>
          <a:p>
            <a:pPr>
              <a:buBlip>
                <a:blip r:embed="rId2"/>
              </a:buBlip>
            </a:pPr>
            <a:r>
              <a:rPr lang="ru-RU" dirty="0" smtClean="0"/>
              <a:t>   если в письме ≥ 132 слов, проверке подлежит только та часть работы, которая соответствует требуемому объёму (отсчитываются от начала работы 120 слов, оценивается эта часть работы и выставляется соответствующая оценка по решению коммуникативной задачи);</a:t>
            </a:r>
          </a:p>
          <a:p>
            <a:pPr>
              <a:buBlip>
                <a:blip r:embed="rId2"/>
              </a:buBlip>
            </a:pPr>
            <a:r>
              <a:rPr lang="ru-RU" dirty="0" smtClean="0"/>
              <a:t> Считаются все слова, начиная с первого слова по последнее (вспомогательные глаголы, артикли, предлоги, частицы)</a:t>
            </a:r>
            <a:endParaRPr lang="ru-RU" dirty="0"/>
          </a:p>
        </p:txBody>
      </p:sp>
      <p:pic>
        <p:nvPicPr>
          <p:cNvPr id="4" name="Picture 4" descr="http://im4-tub-ru.yandex.net/i?id=309382603-41-72"/>
          <p:cNvPicPr>
            <a:picLocks noChangeAspect="1" noChangeArrowheads="1"/>
          </p:cNvPicPr>
          <p:nvPr/>
        </p:nvPicPr>
        <p:blipFill>
          <a:blip r:embed="rId3" cstate="print"/>
          <a:srcRect/>
          <a:stretch>
            <a:fillRect/>
          </a:stretch>
        </p:blipFill>
        <p:spPr bwMode="auto">
          <a:xfrm>
            <a:off x="6858016" y="3571876"/>
            <a:ext cx="2016445" cy="303564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1736" y="274638"/>
            <a:ext cx="6115064" cy="1143000"/>
          </a:xfrm>
        </p:spPr>
        <p:txBody>
          <a:bodyPr/>
          <a:lstStyle/>
          <a:p>
            <a:r>
              <a:rPr lang="ru-RU" b="1" dirty="0" smtClean="0">
                <a:solidFill>
                  <a:srgbClr val="C00000"/>
                </a:solidFill>
              </a:rPr>
              <a:t>Оценивание задания С1</a:t>
            </a:r>
            <a:endParaRPr lang="ru-RU" dirty="0"/>
          </a:p>
        </p:txBody>
      </p:sp>
      <p:sp>
        <p:nvSpPr>
          <p:cNvPr id="3" name="Содержимое 2"/>
          <p:cNvSpPr>
            <a:spLocks noGrp="1"/>
          </p:cNvSpPr>
          <p:nvPr>
            <p:ph idx="1"/>
          </p:nvPr>
        </p:nvSpPr>
        <p:spPr>
          <a:xfrm>
            <a:off x="457200" y="1600200"/>
            <a:ext cx="8229600" cy="5043510"/>
          </a:xfrm>
        </p:spPr>
        <p:txBody>
          <a:bodyPr>
            <a:normAutofit lnSpcReduction="10000"/>
          </a:bodyPr>
          <a:lstStyle/>
          <a:p>
            <a:pPr>
              <a:buNone/>
            </a:pPr>
            <a:r>
              <a:rPr lang="ru-RU" sz="2400" dirty="0" smtClean="0"/>
              <a:t>В личном письме адрес, дата и подпись также подлежат подсчёту.</a:t>
            </a:r>
          </a:p>
          <a:p>
            <a:pPr>
              <a:buNone/>
            </a:pPr>
            <a:r>
              <a:rPr lang="ru-RU" sz="2400" u="sng" dirty="0" smtClean="0"/>
              <a:t>При этом:</a:t>
            </a:r>
          </a:p>
          <a:p>
            <a:pPr>
              <a:buBlip>
                <a:blip r:embed="rId2"/>
              </a:buBlip>
            </a:pPr>
            <a:r>
              <a:rPr lang="ru-RU" sz="2400" dirty="0" smtClean="0"/>
              <a:t>Стяжённые (краткие) формы (</a:t>
            </a:r>
            <a:r>
              <a:rPr lang="en-US" sz="2400" dirty="0" smtClean="0"/>
              <a:t>I’ve, It’s, doesn’t</a:t>
            </a:r>
            <a:r>
              <a:rPr lang="ru-RU" sz="2400" dirty="0" smtClean="0"/>
              <a:t>)</a:t>
            </a:r>
            <a:r>
              <a:rPr lang="en-US" sz="2400" dirty="0" smtClean="0"/>
              <a:t> </a:t>
            </a:r>
            <a:r>
              <a:rPr lang="ru-RU" sz="2400" dirty="0" smtClean="0"/>
              <a:t>считаются как одно слово;</a:t>
            </a:r>
          </a:p>
          <a:p>
            <a:pPr>
              <a:buBlip>
                <a:blip r:embed="rId2"/>
              </a:buBlip>
            </a:pPr>
            <a:r>
              <a:rPr lang="ru-RU" sz="2400" dirty="0" smtClean="0"/>
              <a:t>Числительные, выраженные цифрам (5,29, 2010, 123456) считаются как одно слово;</a:t>
            </a:r>
          </a:p>
          <a:p>
            <a:pPr>
              <a:buBlip>
                <a:blip r:embed="rId2"/>
              </a:buBlip>
            </a:pPr>
            <a:r>
              <a:rPr lang="ru-RU" sz="2400" dirty="0" smtClean="0"/>
              <a:t> Числительные, выраженные словами (</a:t>
            </a:r>
            <a:r>
              <a:rPr lang="en-US" sz="2400" dirty="0" smtClean="0"/>
              <a:t>twenty one</a:t>
            </a:r>
            <a:r>
              <a:rPr lang="ru-RU" sz="2400" dirty="0" smtClean="0"/>
              <a:t>) считаются как одно слово;</a:t>
            </a:r>
            <a:endParaRPr lang="en-US" sz="2400" dirty="0" smtClean="0"/>
          </a:p>
          <a:p>
            <a:pPr>
              <a:buBlip>
                <a:blip r:embed="rId2"/>
              </a:buBlip>
            </a:pPr>
            <a:r>
              <a:rPr lang="en-US" sz="2400" dirty="0" smtClean="0"/>
              <a:t>C</a:t>
            </a:r>
            <a:r>
              <a:rPr lang="ru-RU" sz="2400" dirty="0" smtClean="0"/>
              <a:t>ложные слова </a:t>
            </a:r>
            <a:r>
              <a:rPr lang="en-US" sz="2400" dirty="0" smtClean="0"/>
              <a:t>(pop-singer, English-speaking, thirty-two)</a:t>
            </a:r>
            <a:r>
              <a:rPr lang="ru-RU" dirty="0" smtClean="0"/>
              <a:t> </a:t>
            </a:r>
            <a:r>
              <a:rPr lang="ru-RU" sz="2400" dirty="0" smtClean="0"/>
              <a:t>считаются как одно слово;</a:t>
            </a:r>
            <a:endParaRPr lang="en-US" sz="2400" dirty="0" smtClean="0"/>
          </a:p>
          <a:p>
            <a:pPr>
              <a:buBlip>
                <a:blip r:embed="rId2"/>
              </a:buBlip>
            </a:pPr>
            <a:r>
              <a:rPr lang="ru-RU" sz="2400" dirty="0" smtClean="0"/>
              <a:t>Сокращения  (</a:t>
            </a:r>
            <a:r>
              <a:rPr lang="en-US" sz="2400" dirty="0" smtClean="0"/>
              <a:t>UK, TV, e-mail</a:t>
            </a:r>
            <a:r>
              <a:rPr lang="ru-RU" sz="2400" dirty="0" smtClean="0"/>
              <a:t>)считаются как одно слово. </a:t>
            </a:r>
            <a:endParaRPr lang="en-US" sz="2400" dirty="0" smtClean="0"/>
          </a:p>
          <a:p>
            <a:endParaRPr lang="ru-RU" dirty="0"/>
          </a:p>
        </p:txBody>
      </p:sp>
      <p:pic>
        <p:nvPicPr>
          <p:cNvPr id="1026" name="Picture 2" descr="http://im6-tub-ru.yandex.net/i?id=124052174-50-72"/>
          <p:cNvPicPr>
            <a:picLocks noChangeAspect="1" noChangeArrowheads="1"/>
          </p:cNvPicPr>
          <p:nvPr/>
        </p:nvPicPr>
        <p:blipFill>
          <a:blip r:embed="rId3" cstate="print"/>
          <a:srcRect/>
          <a:stretch>
            <a:fillRect/>
          </a:stretch>
        </p:blipFill>
        <p:spPr bwMode="auto">
          <a:xfrm>
            <a:off x="357158" y="214290"/>
            <a:ext cx="2143140" cy="128588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282" y="142852"/>
          <a:ext cx="8786874" cy="6492099"/>
        </p:xfrm>
        <a:graphic>
          <a:graphicData uri="http://schemas.openxmlformats.org/drawingml/2006/table">
            <a:tbl>
              <a:tblPr firstRow="1" bandRow="1">
                <a:tableStyleId>{5C22544A-7EE6-4342-B048-85BDC9FD1C3A}</a:tableStyleId>
              </a:tblPr>
              <a:tblGrid>
                <a:gridCol w="500068"/>
                <a:gridCol w="1500198"/>
                <a:gridCol w="1785950"/>
                <a:gridCol w="1785950"/>
                <a:gridCol w="1750229"/>
                <a:gridCol w="1464479"/>
              </a:tblGrid>
              <a:tr h="535156">
                <a:tc gridSpan="6">
                  <a:txBody>
                    <a:bodyPr/>
                    <a:lstStyle/>
                    <a:p>
                      <a:pPr algn="ctr"/>
                      <a:r>
                        <a:rPr lang="ru-RU" dirty="0" smtClean="0"/>
                        <a:t>Критерии оценивания выполнения задания С1 (личное письмо)</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464976">
                <a:tc>
                  <a:txBody>
                    <a:bodyPr/>
                    <a:lstStyle/>
                    <a:p>
                      <a:endParaRPr lang="ru-RU" dirty="0"/>
                    </a:p>
                  </a:txBody>
                  <a:tcPr/>
                </a:tc>
                <a:tc>
                  <a:txBody>
                    <a:bodyPr/>
                    <a:lstStyle/>
                    <a:p>
                      <a:r>
                        <a:rPr lang="ru-RU" dirty="0" smtClean="0"/>
                        <a:t>Критерии</a:t>
                      </a:r>
                    </a:p>
                    <a:p>
                      <a:r>
                        <a:rPr lang="ru-RU" dirty="0" smtClean="0"/>
                        <a:t>оценивания</a:t>
                      </a:r>
                      <a:endParaRPr lang="ru-RU" dirty="0"/>
                    </a:p>
                  </a:txBody>
                  <a:tcPr/>
                </a:tc>
                <a:tc>
                  <a:txBody>
                    <a:bodyPr/>
                    <a:lstStyle/>
                    <a:p>
                      <a:pPr algn="ctr"/>
                      <a:r>
                        <a:rPr lang="ru-RU" dirty="0" smtClean="0"/>
                        <a:t>3</a:t>
                      </a:r>
                    </a:p>
                    <a:p>
                      <a:pPr algn="ctr"/>
                      <a:r>
                        <a:rPr lang="ru-RU" dirty="0" smtClean="0"/>
                        <a:t>балла</a:t>
                      </a:r>
                      <a:endParaRPr lang="ru-RU" dirty="0"/>
                    </a:p>
                  </a:txBody>
                  <a:tcPr/>
                </a:tc>
                <a:tc>
                  <a:txBody>
                    <a:bodyPr/>
                    <a:lstStyle/>
                    <a:p>
                      <a:pPr algn="ctr"/>
                      <a:r>
                        <a:rPr lang="ru-RU" dirty="0" smtClean="0"/>
                        <a:t>2</a:t>
                      </a:r>
                    </a:p>
                    <a:p>
                      <a:pPr algn="ctr"/>
                      <a:r>
                        <a:rPr lang="ru-RU" dirty="0" smtClean="0"/>
                        <a:t>балла</a:t>
                      </a:r>
                      <a:endParaRPr lang="ru-RU" dirty="0"/>
                    </a:p>
                  </a:txBody>
                  <a:tcPr/>
                </a:tc>
                <a:tc>
                  <a:txBody>
                    <a:bodyPr/>
                    <a:lstStyle/>
                    <a:p>
                      <a:pPr algn="ctr"/>
                      <a:r>
                        <a:rPr lang="ru-RU" dirty="0" smtClean="0"/>
                        <a:t>1</a:t>
                      </a:r>
                    </a:p>
                    <a:p>
                      <a:pPr algn="ctr"/>
                      <a:r>
                        <a:rPr lang="ru-RU" dirty="0" smtClean="0"/>
                        <a:t>балл</a:t>
                      </a:r>
                      <a:endParaRPr lang="ru-RU" dirty="0"/>
                    </a:p>
                  </a:txBody>
                  <a:tcPr/>
                </a:tc>
                <a:tc>
                  <a:txBody>
                    <a:bodyPr/>
                    <a:lstStyle/>
                    <a:p>
                      <a:pPr algn="ctr"/>
                      <a:r>
                        <a:rPr lang="ru-RU" dirty="0" smtClean="0"/>
                        <a:t>0</a:t>
                      </a:r>
                    </a:p>
                    <a:p>
                      <a:pPr algn="ctr"/>
                      <a:r>
                        <a:rPr lang="ru-RU" dirty="0" smtClean="0"/>
                        <a:t>баллов</a:t>
                      </a:r>
                      <a:endParaRPr lang="ru-RU" dirty="0"/>
                    </a:p>
                  </a:txBody>
                  <a:tcPr/>
                </a:tc>
              </a:tr>
              <a:tr h="5316863">
                <a:tc>
                  <a:txBody>
                    <a:bodyPr/>
                    <a:lstStyle/>
                    <a:p>
                      <a:r>
                        <a:rPr lang="ru-RU" dirty="0" smtClean="0"/>
                        <a:t>К1</a:t>
                      </a:r>
                      <a:endParaRPr lang="ru-RU" dirty="0"/>
                    </a:p>
                  </a:txBody>
                  <a:tcPr/>
                </a:tc>
                <a:tc>
                  <a:txBody>
                    <a:bodyPr/>
                    <a:lstStyle/>
                    <a:p>
                      <a:r>
                        <a:rPr lang="ru-RU" sz="1600" dirty="0" smtClean="0"/>
                        <a:t>Решение</a:t>
                      </a:r>
                    </a:p>
                    <a:p>
                      <a:r>
                        <a:rPr lang="ru-RU" sz="1600" dirty="0" smtClean="0"/>
                        <a:t>коммуникативной  задачи</a:t>
                      </a:r>
                      <a:endParaRPr lang="ru-RU" sz="1600" dirty="0"/>
                    </a:p>
                  </a:txBody>
                  <a:tcPr/>
                </a:tc>
                <a:tc>
                  <a:txBody>
                    <a:bodyPr/>
                    <a:lstStyle/>
                    <a:p>
                      <a:r>
                        <a:rPr lang="ru-RU" sz="1600" dirty="0" smtClean="0"/>
                        <a:t>Задание выполнено полностью:</a:t>
                      </a:r>
                    </a:p>
                    <a:p>
                      <a:r>
                        <a:rPr lang="ru-RU" sz="1600" dirty="0" smtClean="0"/>
                        <a:t>даны полные ответы на 3 заданных</a:t>
                      </a:r>
                      <a:r>
                        <a:rPr lang="ru-RU" sz="1600" baseline="0" dirty="0" smtClean="0"/>
                        <a:t> вопроса.</a:t>
                      </a:r>
                    </a:p>
                    <a:p>
                      <a:r>
                        <a:rPr lang="ru-RU" sz="1600" baseline="0" dirty="0" smtClean="0"/>
                        <a:t>Правильно выбрано обращение, завершающая фраза и подпись. Есть благодарность, упоминание о предыдущих контактах, выражена надежда на будущие контакты</a:t>
                      </a:r>
                      <a:endParaRPr lang="ru-RU" sz="1600" dirty="0"/>
                    </a:p>
                  </a:txBody>
                  <a:tcPr/>
                </a:tc>
                <a:tc>
                  <a:txBody>
                    <a:bodyPr/>
                    <a:lstStyle/>
                    <a:p>
                      <a:r>
                        <a:rPr lang="ru-RU" sz="1600" dirty="0" smtClean="0"/>
                        <a:t>Задание выполнено:</a:t>
                      </a:r>
                    </a:p>
                    <a:p>
                      <a:r>
                        <a:rPr lang="ru-RU" sz="1600" dirty="0" smtClean="0"/>
                        <a:t>Даны  ответы на 3 заданных</a:t>
                      </a:r>
                      <a:r>
                        <a:rPr lang="ru-RU" sz="1600" baseline="0" dirty="0" smtClean="0"/>
                        <a:t> вопроса, но на один вопрос дан не полный ответ. Есть  1-2 нарушения в стилевом оформлении письма и или отсутствует благодарность, </a:t>
                      </a:r>
                    </a:p>
                    <a:p>
                      <a:r>
                        <a:rPr lang="ru-RU" sz="1600" baseline="0" dirty="0" smtClean="0"/>
                        <a:t>упоминание о предыдущих, будущих контактах</a:t>
                      </a:r>
                    </a:p>
                    <a:p>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Задание выполнено частично: даны ответы на заданные вопросы ,</a:t>
                      </a:r>
                      <a:r>
                        <a:rPr lang="ru-RU" sz="1600" baseline="0" dirty="0" smtClean="0"/>
                        <a:t> но на 2 вопроса даны не полные ответы или ответ на дин вопрос отсутствует. Имеется более двух нарушений в стилевом оформлении письма и в соблюдении норм вежливости</a:t>
                      </a:r>
                      <a:endParaRPr lang="ru-RU" sz="1600" dirty="0" smtClean="0"/>
                    </a:p>
                    <a:p>
                      <a:endParaRPr lang="ru-RU" sz="1600" dirty="0"/>
                    </a:p>
                  </a:txBody>
                  <a:tcPr/>
                </a:tc>
                <a:tc>
                  <a:txBody>
                    <a:bodyPr/>
                    <a:lstStyle/>
                    <a:p>
                      <a:r>
                        <a:rPr lang="ru-RU" sz="1600" dirty="0" smtClean="0"/>
                        <a:t>Задание не выполнено: отсутствуют ответы на 2 вопроса или текст письма не соответствует требуемому</a:t>
                      </a:r>
                      <a:r>
                        <a:rPr lang="ru-RU" sz="1600" baseline="0" dirty="0" smtClean="0"/>
                        <a:t> объёму</a:t>
                      </a:r>
                      <a:endParaRPr lang="ru-RU" sz="16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3970</Words>
  <Application>Microsoft Office PowerPoint</Application>
  <PresentationFormat>Экран (4:3)</PresentationFormat>
  <Paragraphs>444</Paragraphs>
  <Slides>40</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Оценивание ГИА</vt:lpstr>
      <vt:lpstr>Оценивание письменной части</vt:lpstr>
      <vt:lpstr>Задание С1</vt:lpstr>
      <vt:lpstr>Проверка задания С1  (личное письмо)</vt:lpstr>
      <vt:lpstr>Критерии оценивания</vt:lpstr>
      <vt:lpstr>Решение коммуникативной задачи</vt:lpstr>
      <vt:lpstr>Оценивание задания С1</vt:lpstr>
      <vt:lpstr>Оценивание задания С1</vt:lpstr>
      <vt:lpstr>Слайд 9</vt:lpstr>
      <vt:lpstr>Организация текста</vt:lpstr>
      <vt:lpstr>Слайд 11</vt:lpstr>
      <vt:lpstr>Лексико-грамматическое оформление речи</vt:lpstr>
      <vt:lpstr>Слайд 13</vt:lpstr>
      <vt:lpstr>Орфография и пунктуация</vt:lpstr>
      <vt:lpstr>Слайд 15</vt:lpstr>
      <vt:lpstr>С1</vt:lpstr>
      <vt:lpstr>Личное письмо учащегося с сохранением языкового оформления</vt:lpstr>
      <vt:lpstr>Слайд 18</vt:lpstr>
      <vt:lpstr>Слайд 19</vt:lpstr>
      <vt:lpstr>Говорение – 6 минут + 10 минут на подготовку</vt:lpstr>
      <vt:lpstr>Слайд 21</vt:lpstr>
      <vt:lpstr>Слайд 22</vt:lpstr>
      <vt:lpstr>Слайд 23</vt:lpstr>
      <vt:lpstr>Sample conversation</vt:lpstr>
      <vt:lpstr>Оценивание С2</vt:lpstr>
      <vt:lpstr>Слайд 26</vt:lpstr>
      <vt:lpstr>Слайд 27</vt:lpstr>
      <vt:lpstr>Слайд 28</vt:lpstr>
      <vt:lpstr>Слайд 29</vt:lpstr>
      <vt:lpstr>Слайд 30</vt:lpstr>
      <vt:lpstr>Ответ экзаменуемого</vt:lpstr>
      <vt:lpstr>Ответ экзаменуемого</vt:lpstr>
      <vt:lpstr>Оценивание  выполнения задания С3 осуществляется по следующим критериям</vt:lpstr>
      <vt:lpstr>Слайд 34</vt:lpstr>
      <vt:lpstr>Слайд 35</vt:lpstr>
      <vt:lpstr>Слайд 36</vt:lpstr>
      <vt:lpstr>Слайд 37</vt:lpstr>
      <vt:lpstr>Слайд 38</vt:lpstr>
      <vt:lpstr>Слайд 39</vt:lpstr>
      <vt:lpstr>Слайд 40</vt:lpstr>
    </vt:vector>
  </TitlesOfParts>
  <Company>DG Win&amp;Soft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Наталья</dc:creator>
  <cp:lastModifiedBy>Наталья</cp:lastModifiedBy>
  <cp:revision>15</cp:revision>
  <dcterms:created xsi:type="dcterms:W3CDTF">2012-03-22T16:17:59Z</dcterms:created>
  <dcterms:modified xsi:type="dcterms:W3CDTF">2012-03-22T19:45:09Z</dcterms:modified>
</cp:coreProperties>
</file>