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70" r:id="rId2"/>
    <p:sldId id="256" r:id="rId3"/>
    <p:sldId id="271" r:id="rId4"/>
    <p:sldId id="272" r:id="rId5"/>
    <p:sldId id="267" r:id="rId6"/>
    <p:sldId id="268" r:id="rId7"/>
    <p:sldId id="258" r:id="rId8"/>
    <p:sldId id="259" r:id="rId9"/>
    <p:sldId id="260" r:id="rId10"/>
    <p:sldId id="261" r:id="rId11"/>
    <p:sldId id="262" r:id="rId12"/>
    <p:sldId id="263" r:id="rId13"/>
    <p:sldId id="273" r:id="rId14"/>
    <p:sldId id="264" r:id="rId15"/>
    <p:sldId id="265" r:id="rId16"/>
    <p:sldId id="266" r:id="rId17"/>
    <p:sldId id="269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FFFF66"/>
    <a:srgbClr val="66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57" d="100"/>
          <a:sy n="57" d="100"/>
        </p:scale>
        <p:origin x="-3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2104FC-2773-4A87-91AD-7E734E25468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892422-7424-414B-ACB6-2FA06BEEB28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60CF241-FEA2-46D4-85A0-9B3B0AED60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BFC5CB-1AF4-4BDA-B9B5-62B8F55DDC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4F63F2-FD6A-4EB8-BC37-5E038CCC8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91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57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8200" y="3941763"/>
            <a:ext cx="4038600" cy="218916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4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17B9AD-A35D-418D-95CA-B544AAE9BDE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16BD8D-1074-416C-B93B-B5914C87E5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B8818F-C3B8-4897-B989-C35E804152D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38C8C03-4DA6-4828-AD11-C228C795FD5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CF36399-4138-4228-A3EB-D863CF7A8A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C72805-55EA-4EA6-8283-CC851A95C9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BDF87C-6F93-4B9D-A969-C61D2CC4B3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AD71B6-4431-4D6F-B466-BB6C2B97A9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pPr>
              <a:defRPr/>
            </a:pPr>
            <a:fld id="{F78FF05A-ED2B-471F-8AD1-6A13D375CC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F3790BBC-82D5-41FD-B5BA-E65C3F106A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44512" y="1500174"/>
            <a:ext cx="8599488" cy="1449388"/>
          </a:xfrm>
        </p:spPr>
        <p:txBody>
          <a:bodyPr>
            <a:noAutofit/>
          </a:bodyPr>
          <a:lstStyle/>
          <a:p>
            <a:pPr eaLnBrk="1" hangingPunct="1">
              <a:defRPr/>
            </a:pPr>
            <a:r>
              <a:rPr lang="ru-RU" sz="6000" u="sng" dirty="0" smtClean="0">
                <a:solidFill>
                  <a:srgbClr val="FF0000"/>
                </a:solidFill>
              </a:rPr>
              <a:t>12 декабря </a:t>
            </a:r>
            <a:r>
              <a:rPr lang="ru-RU" sz="6000" dirty="0" smtClean="0">
                <a:solidFill>
                  <a:srgbClr val="FFFF66"/>
                </a:solidFill>
              </a:rPr>
              <a:t>– День Конституции Российской Федерации</a:t>
            </a:r>
          </a:p>
        </p:txBody>
      </p:sp>
      <p:pic>
        <p:nvPicPr>
          <p:cNvPr id="307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2143116"/>
            <a:ext cx="4387209" cy="457203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6" name="Багетная рамка 5"/>
          <p:cNvSpPr/>
          <p:nvPr/>
        </p:nvSpPr>
        <p:spPr>
          <a:xfrm>
            <a:off x="5500694" y="6000768"/>
            <a:ext cx="3214710" cy="571504"/>
          </a:xfrm>
          <a:prstGeom prst="bevel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 smtClean="0"/>
              <a:t>Prezentacii.com</a:t>
            </a:r>
            <a:endParaRPr lang="ru-RU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932363" y="836613"/>
            <a:ext cx="3609975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200" smtClean="0"/>
              <a:t>Герб–наследство единения народов</a:t>
            </a:r>
            <a:r>
              <a:rPr lang="ru-RU" sz="4000" smtClean="0"/>
              <a:t> </a:t>
            </a:r>
            <a:br>
              <a:rPr lang="ru-RU" sz="4000" smtClean="0"/>
            </a:br>
            <a:endParaRPr lang="ru-RU" sz="4000" smtClean="0"/>
          </a:p>
        </p:txBody>
      </p:sp>
      <p:sp>
        <p:nvSpPr>
          <p:cNvPr id="12291" name="Text Box 5"/>
          <p:cNvSpPr txBox="1">
            <a:spLocks noChangeArrowheads="1"/>
          </p:cNvSpPr>
          <p:nvPr/>
        </p:nvSpPr>
        <p:spPr bwMode="auto">
          <a:xfrm>
            <a:off x="827088" y="2921000"/>
            <a:ext cx="7561262" cy="393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  Статья 1. Государственный герб Российской Федерации является официальным государственным символом Российской Федерации. </a:t>
            </a:r>
            <a:br>
              <a:rPr lang="ru-RU" b="1"/>
            </a:br>
            <a:r>
              <a:rPr lang="ru-RU" b="1"/>
              <a:t>      Государственный герб Российской Федерации представляет собой четырехугольный, с закругленными нижними углами, заостренный в оконечности красный геральдический щит с золотым двуглавым орлом, поднявшим вверх распущенные крылья. Орел увенчан двумя малыми коронами и - над ними - одной большой короной, соединенными лентой. В правой лапе орла - скипетр, в левой - держава. На груди орла, в красном щите, - серебряный всадник в синем плаще на серебряном коне, поражающий серебряным копьем черного опрокинутого навзничь и попранного конем дракона.</a:t>
            </a:r>
            <a:r>
              <a:rPr lang="ru-RU"/>
              <a:t> </a:t>
            </a:r>
          </a:p>
        </p:txBody>
      </p:sp>
      <p:pic>
        <p:nvPicPr>
          <p:cNvPr id="12292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333375"/>
            <a:ext cx="2024063" cy="242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smtClean="0"/>
              <a:t>Флаг–единство страны </a:t>
            </a:r>
            <a:br>
              <a:rPr lang="ru-RU" sz="4000" smtClean="0"/>
            </a:br>
            <a:endParaRPr lang="ru-RU" sz="4000" smtClean="0"/>
          </a:p>
        </p:txBody>
      </p:sp>
      <p:pic>
        <p:nvPicPr>
          <p:cNvPr id="1331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27088" y="1052513"/>
            <a:ext cx="4032250" cy="2220912"/>
          </a:xfrm>
          <a:ln w="57150" cmpd="thinThick">
            <a:solidFill>
              <a:schemeClr val="tx1"/>
            </a:solidFill>
          </a:ln>
        </p:spPr>
      </p:pic>
      <p:sp>
        <p:nvSpPr>
          <p:cNvPr id="13316" name="Text Box 6"/>
          <p:cNvSpPr txBox="1">
            <a:spLocks noChangeArrowheads="1"/>
          </p:cNvSpPr>
          <p:nvPr/>
        </p:nvSpPr>
        <p:spPr bwMode="auto">
          <a:xfrm>
            <a:off x="755650" y="3068638"/>
            <a:ext cx="7777163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/>
              <a:t>      </a:t>
            </a:r>
            <a:br>
              <a:rPr lang="ru-RU"/>
            </a:br>
            <a:r>
              <a:rPr lang="ru-RU"/>
              <a:t>     </a:t>
            </a:r>
            <a:r>
              <a:rPr lang="ru-RU" b="1"/>
              <a:t>Статья 1. Государственный флаг Российской Федерации является официальным государственным символом Российской Федерации. </a:t>
            </a:r>
            <a:br>
              <a:rPr lang="ru-RU" b="1"/>
            </a:br>
            <a:r>
              <a:rPr lang="ru-RU" b="1"/>
              <a:t>      </a:t>
            </a:r>
            <a:br>
              <a:rPr lang="ru-RU" b="1"/>
            </a:br>
            <a:r>
              <a:rPr lang="ru-RU" b="1"/>
              <a:t>     Государственный флаг Российской Федерации представляет собой прямоугольное полотнище из трех равновеликих горизонтальных полос: верхней - белого, средней - синего и нижней - красного цвета. Отношение ширины флага к его длине 2:3. </a:t>
            </a:r>
            <a:br>
              <a:rPr lang="ru-RU" b="1"/>
            </a:br>
            <a:r>
              <a:rPr lang="ru-RU" b="1"/>
              <a:t>     Многоцветный рисунок Государственного флага Российской Федерации помещен в приложении к настоящему Федеральному конституционному закону.</a:t>
            </a:r>
            <a:r>
              <a:rPr lang="ru-RU"/>
              <a:t>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Кто такой гражданин? 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В юридическом смысле «гражданин»––это человек, который обладает правилами, свободами, несет определенные обязанности в обществе. </a:t>
            </a:r>
            <a:br>
              <a:rPr lang="ru-RU" sz="2800" dirty="0" smtClean="0"/>
            </a:br>
            <a:r>
              <a:rPr lang="ru-RU" sz="2800" dirty="0" smtClean="0"/>
              <a:t>Права и обязанности определяются законом– </a:t>
            </a:r>
            <a:r>
              <a:rPr lang="ru-RU" sz="2800" dirty="0" smtClean="0">
                <a:solidFill>
                  <a:schemeClr val="accent4">
                    <a:lumMod val="75000"/>
                  </a:schemeClr>
                </a:solidFill>
              </a:rPr>
              <a:t>Конституцией РФ. </a:t>
            </a:r>
            <a:r>
              <a:rPr lang="ru-RU" sz="2800" dirty="0" smtClean="0">
                <a:solidFill>
                  <a:srgbClr val="C00000"/>
                </a:solidFill>
              </a:rPr>
              <a:t/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Права– право на жизнь, свободу, личную неприкосновенность, свободный труд, право на отдых, свободу слова, свободу совести.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Граждане все равны перед законом независимо от происхождения, социального или  имущественного положения, образования, языка, вероисповедания. 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404813"/>
            <a:ext cx="3924300" cy="2722562"/>
          </a:xfrm>
          <a:ln w="57150" cmpd="thinThick">
            <a:solidFill>
              <a:schemeClr val="tx1"/>
            </a:solidFill>
          </a:ln>
        </p:spPr>
      </p:pic>
      <p:pic>
        <p:nvPicPr>
          <p:cNvPr id="15363" name="Picture 6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787900" y="404813"/>
            <a:ext cx="4032250" cy="2719387"/>
          </a:xfrm>
          <a:ln w="57150" cmpd="thinThick">
            <a:solidFill>
              <a:schemeClr val="tx1"/>
            </a:solidFill>
          </a:ln>
        </p:spPr>
      </p:pic>
      <p:pic>
        <p:nvPicPr>
          <p:cNvPr id="15364" name="Picture 7"/>
          <p:cNvPicPr>
            <a:picLocks noGrp="1" noChangeAspect="1" noChangeArrowheads="1"/>
          </p:cNvPicPr>
          <p:nvPr>
            <p:ph sz="quarter" idx="3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11188" y="3500438"/>
            <a:ext cx="3895725" cy="2622550"/>
          </a:xfrm>
          <a:ln w="57150" cmpd="thinThick">
            <a:solidFill>
              <a:schemeClr val="tx1"/>
            </a:solidFill>
          </a:ln>
        </p:spPr>
      </p:pic>
      <p:pic>
        <p:nvPicPr>
          <p:cNvPr id="15365" name="Picture 8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 cstate="print"/>
          <a:srcRect/>
          <a:stretch>
            <a:fillRect/>
          </a:stretch>
        </p:blipFill>
        <p:spPr>
          <a:xfrm>
            <a:off x="4787900" y="3500438"/>
            <a:ext cx="4038600" cy="2620962"/>
          </a:xfrm>
          <a:ln w="57150" cmpd="thinThick">
            <a:solidFill>
              <a:schemeClr val="tx1"/>
            </a:solidFill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mtClean="0"/>
              <a:t>Обязанности: 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 eaLnBrk="1" hangingPunct="1">
              <a:defRPr/>
            </a:pPr>
            <a:r>
              <a:rPr lang="ru-RU" sz="2800" smtClean="0"/>
              <a:t>соблюдать законы России </a:t>
            </a:r>
          </a:p>
          <a:p>
            <a:pPr marL="609600" indent="-609600" eaLnBrk="1" hangingPunct="1">
              <a:defRPr/>
            </a:pPr>
            <a:r>
              <a:rPr lang="ru-RU" sz="2800" smtClean="0"/>
              <a:t>уважать права и свободы других людей </a:t>
            </a:r>
          </a:p>
          <a:p>
            <a:pPr marL="609600" indent="-609600" eaLnBrk="1" hangingPunct="1">
              <a:defRPr/>
            </a:pPr>
            <a:r>
              <a:rPr lang="ru-RU" sz="2800" smtClean="0"/>
              <a:t>защищать Отечество </a:t>
            </a:r>
          </a:p>
          <a:p>
            <a:pPr marL="609600" indent="-609600" eaLnBrk="1" hangingPunct="1">
              <a:defRPr/>
            </a:pPr>
            <a:r>
              <a:rPr lang="ru-RU" sz="2800" smtClean="0"/>
              <a:t>платить налоги </a:t>
            </a:r>
          </a:p>
          <a:p>
            <a:pPr marL="609600" indent="-609600" eaLnBrk="1" hangingPunct="1">
              <a:defRPr/>
            </a:pPr>
            <a:r>
              <a:rPr lang="ru-RU" sz="2800" smtClean="0"/>
              <a:t>сохранять природу </a:t>
            </a:r>
          </a:p>
          <a:p>
            <a:pPr marL="609600" indent="-609600" eaLnBrk="1" hangingPunct="1">
              <a:defRPr/>
            </a:pPr>
            <a:r>
              <a:rPr lang="ru-RU" sz="2800" smtClean="0"/>
              <a:t>заботиться о детях </a:t>
            </a:r>
          </a:p>
          <a:p>
            <a:pPr marL="609600" indent="-609600" eaLnBrk="1" hangingPunct="1">
              <a:defRPr/>
            </a:pPr>
            <a:r>
              <a:rPr lang="ru-RU" sz="2800" smtClean="0"/>
              <a:t>заботиться о сохранности исторических и культурных памятниках </a:t>
            </a:r>
          </a:p>
          <a:p>
            <a:pPr marL="609600" indent="-609600" eaLnBrk="1" hangingPunct="1">
              <a:buFont typeface="Wingdings" pitchFamily="2" charset="2"/>
              <a:buNone/>
              <a:defRPr/>
            </a:pPr>
            <a:endParaRPr lang="ru-RU" sz="2800" smtClean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333375"/>
            <a:ext cx="4038600" cy="4530725"/>
          </a:xfrm>
          <a:ln w="57150" cmpd="thinThick">
            <a:solidFill>
              <a:schemeClr val="tx1"/>
            </a:solidFill>
          </a:ln>
        </p:spPr>
      </p:pic>
      <p:sp>
        <p:nvSpPr>
          <p:cNvPr id="19462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43438" y="2205038"/>
            <a:ext cx="40386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Духовно–нравственный смысл понятия «гражданин» Некрасов говорил: </a:t>
            </a:r>
            <a:r>
              <a:rPr lang="ru-RU" sz="2800" dirty="0" smtClean="0">
                <a:solidFill>
                  <a:srgbClr val="C00000"/>
                </a:solidFill>
              </a:rPr>
              <a:t>«Поэтом можешь ты не быть, а гражданином быть обязан». </a:t>
            </a: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3" cstate="print"/>
          <a:srcRect r="920" b="560"/>
          <a:stretch>
            <a:fillRect/>
          </a:stretch>
        </p:blipFill>
        <p:spPr bwMode="auto">
          <a:xfrm>
            <a:off x="250825" y="3500438"/>
            <a:ext cx="2736850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260350"/>
            <a:ext cx="1552575" cy="23907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idx="1"/>
          </p:nvPr>
        </p:nvSpPr>
        <p:spPr>
          <a:xfrm>
            <a:off x="539750" y="188913"/>
            <a:ext cx="8229600" cy="3960812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/>
              <a:t>Гражданственность равносильна патриотизму любви к родине, неравнодушным отношением к судьбе Родины. </a:t>
            </a:r>
            <a:br>
              <a:rPr lang="ru-RU" sz="2800" dirty="0" smtClean="0"/>
            </a:br>
            <a:r>
              <a:rPr lang="ru-RU" sz="2800" dirty="0" smtClean="0"/>
              <a:t>–Чем может гордиться человек? </a:t>
            </a:r>
            <a:br>
              <a:rPr lang="ru-RU" sz="2800" dirty="0" smtClean="0"/>
            </a:br>
            <a:r>
              <a:rPr lang="ru-RU" sz="2800" dirty="0" smtClean="0"/>
              <a:t>–Чем может гордиться государство?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На протяжении тысячелетий истории нашей страны люди гордились, что принадлежат к России. Они отдавались свой талант и знания на благо отечества. </a:t>
            </a:r>
          </a:p>
        </p:txBody>
      </p:sp>
      <p:pic>
        <p:nvPicPr>
          <p:cNvPr id="1843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4149725"/>
            <a:ext cx="3924300" cy="247650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0425" y="3860800"/>
            <a:ext cx="2206625" cy="280828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sz="2800" dirty="0" smtClean="0"/>
              <a:t>Создание и развитие правового государства, в котором будут соблюдаться наши права, защищаться наши интересы - зависит от каждого из нас, от выбора, решения конкретного человека, принятого в той или иной ситуации. Не бойтесь принимать верных решений и отстаивать свои права, боритесь за свои интересы. 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Будьте правы, и пусть соблюдаются Ваши права! С праздником!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339975" y="1989138"/>
            <a:ext cx="6480175" cy="17367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b="1" i="1" smtClean="0">
                <a:solidFill>
                  <a:srgbClr val="66FF99"/>
                </a:solidFill>
              </a:rPr>
              <a:t>Россия без каждого из нас обойтись может, </a:t>
            </a:r>
            <a:r>
              <a:rPr lang="ru-RU" sz="2400" b="1" smtClean="0">
                <a:solidFill>
                  <a:srgbClr val="66FF99"/>
                </a:solidFill>
              </a:rPr>
              <a:t/>
            </a:r>
            <a:br>
              <a:rPr lang="ru-RU" sz="2400" b="1" smtClean="0">
                <a:solidFill>
                  <a:srgbClr val="66FF99"/>
                </a:solidFill>
              </a:rPr>
            </a:br>
            <a:r>
              <a:rPr lang="ru-RU" sz="2400" b="1" i="1" smtClean="0">
                <a:solidFill>
                  <a:srgbClr val="66FF99"/>
                </a:solidFill>
              </a:rPr>
              <a:t>Но никто из нас без нее не может обойтись. </a:t>
            </a:r>
            <a:br>
              <a:rPr lang="ru-RU" sz="2400" b="1" i="1" smtClean="0">
                <a:solidFill>
                  <a:srgbClr val="66FF99"/>
                </a:solidFill>
              </a:rPr>
            </a:br>
            <a:r>
              <a:rPr lang="ru-RU" sz="2400" b="1" smtClean="0">
                <a:solidFill>
                  <a:srgbClr val="66FF99"/>
                </a:solidFill>
              </a:rPr>
              <a:t>                                                 И.С.Тургенев</a:t>
            </a:r>
            <a:r>
              <a:rPr lang="ru-RU" sz="4800" smtClean="0"/>
              <a:t> 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411413" y="4724400"/>
            <a:ext cx="6440487" cy="1752600"/>
          </a:xfrm>
        </p:spPr>
        <p:txBody>
          <a:bodyPr/>
          <a:lstStyle/>
          <a:p>
            <a:pPr algn="l" eaLnBrk="1" hangingPunct="1">
              <a:lnSpc>
                <a:spcPct val="90000"/>
              </a:lnSpc>
              <a:defRPr/>
            </a:pPr>
            <a:r>
              <a:rPr lang="ru-RU" sz="2400" b="1" i="1" smtClean="0">
                <a:solidFill>
                  <a:srgbClr val="FFFF66"/>
                </a:solidFill>
              </a:rPr>
              <a:t>Закон есть высшее проявление человеческой мудрости, </a:t>
            </a:r>
            <a:r>
              <a:rPr lang="ru-RU" sz="2400" b="1" smtClean="0">
                <a:solidFill>
                  <a:srgbClr val="FFFF66"/>
                </a:solidFill>
              </a:rPr>
              <a:t/>
            </a:r>
            <a:br>
              <a:rPr lang="ru-RU" sz="2400" b="1" smtClean="0">
                <a:solidFill>
                  <a:srgbClr val="FFFF66"/>
                </a:solidFill>
              </a:rPr>
            </a:br>
            <a:r>
              <a:rPr lang="ru-RU" sz="2400" b="1" i="1" smtClean="0">
                <a:solidFill>
                  <a:srgbClr val="FFFF66"/>
                </a:solidFill>
              </a:rPr>
              <a:t>использующее опыт людей на благо общества. </a:t>
            </a:r>
            <a:br>
              <a:rPr lang="ru-RU" sz="2400" b="1" i="1" smtClean="0">
                <a:solidFill>
                  <a:srgbClr val="FFFF66"/>
                </a:solidFill>
              </a:rPr>
            </a:br>
            <a:r>
              <a:rPr lang="ru-RU" sz="2400" b="1" smtClean="0">
                <a:solidFill>
                  <a:srgbClr val="FFFF66"/>
                </a:solidFill>
              </a:rPr>
              <a:t>                                               С.Джонсон</a:t>
            </a:r>
            <a:r>
              <a:rPr lang="ru-RU" sz="2400" smtClean="0"/>
              <a:t> </a:t>
            </a: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4356100" y="188913"/>
            <a:ext cx="44640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>
                <a:solidFill>
                  <a:srgbClr val="FFFF66"/>
                </a:solidFill>
              </a:rPr>
              <a:t>Информация к размышлению:</a:t>
            </a:r>
            <a:r>
              <a:rPr lang="ru-RU"/>
              <a:t> </a:t>
            </a: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188913"/>
            <a:ext cx="1766888" cy="6453187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4000" b="1" i="1" dirty="0" smtClean="0">
                <a:solidFill>
                  <a:srgbClr val="C00000"/>
                </a:solidFill>
              </a:rPr>
              <a:t>Россия, Российская Федерация</a:t>
            </a:r>
            <a:r>
              <a:rPr lang="ru-RU" sz="4000" b="1" i="1" dirty="0" smtClean="0">
                <a:solidFill>
                  <a:srgbClr val="FFFF66"/>
                </a:solidFill>
              </a:rPr>
              <a:t/>
            </a:r>
            <a:br>
              <a:rPr lang="ru-RU" sz="4000" b="1" i="1" dirty="0" smtClean="0">
                <a:solidFill>
                  <a:srgbClr val="FFFF66"/>
                </a:solidFill>
              </a:rPr>
            </a:br>
            <a:endParaRPr lang="ru-RU" sz="4000" b="1" i="1" dirty="0" smtClean="0">
              <a:solidFill>
                <a:srgbClr val="FFFF66"/>
              </a:solidFill>
            </a:endParaRPr>
          </a:p>
        </p:txBody>
      </p:sp>
      <p:sp>
        <p:nvSpPr>
          <p:cNvPr id="29699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7815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ru-RU" sz="2800" b="1" dirty="0" smtClean="0">
                <a:solidFill>
                  <a:srgbClr val="C00000"/>
                </a:solidFill>
              </a:rPr>
              <a:t>Площадь</a:t>
            </a:r>
            <a:r>
              <a:rPr lang="ru-RU" sz="2800" b="1" dirty="0" smtClean="0"/>
              <a:t>:</a:t>
            </a:r>
            <a:r>
              <a:rPr lang="ru-RU" sz="2800" dirty="0" smtClean="0"/>
              <a:t> 17 075 тыс. км2. 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Численность населения</a:t>
            </a:r>
            <a:r>
              <a:rPr lang="ru-RU" sz="2800" b="1" dirty="0" smtClean="0"/>
              <a:t>:</a:t>
            </a:r>
            <a:r>
              <a:rPr lang="ru-RU" sz="2800" dirty="0" smtClean="0"/>
              <a:t> 146 млн. 693 тыс. человек (1999). 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Государственный язык</a:t>
            </a:r>
            <a:r>
              <a:rPr lang="ru-RU" sz="2800" b="1" dirty="0" smtClean="0"/>
              <a:t>: </a:t>
            </a:r>
            <a:r>
              <a:rPr lang="ru-RU" sz="2800" dirty="0" smtClean="0"/>
              <a:t>русский.  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Столица:</a:t>
            </a:r>
            <a:r>
              <a:rPr lang="ru-RU" sz="2800" dirty="0" smtClean="0">
                <a:solidFill>
                  <a:srgbClr val="C00000"/>
                </a:solidFill>
              </a:rPr>
              <a:t> </a:t>
            </a:r>
            <a:r>
              <a:rPr lang="ru-RU" sz="2800" dirty="0" smtClean="0"/>
              <a:t>Москва (8 млн. 630 тыс. жителей, 1999). 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Государственный праздник</a:t>
            </a:r>
            <a:r>
              <a:rPr lang="ru-RU" sz="2800" b="1" dirty="0" smtClean="0"/>
              <a:t>:</a:t>
            </a:r>
            <a:r>
              <a:rPr lang="ru-RU" sz="2800" dirty="0" smtClean="0"/>
              <a:t> День Победы (9 мая, с 1945 г.), День независимости (12 июня, с 1990 г.), День Конституции (12 декабря, с 1993г.). </a:t>
            </a:r>
            <a:br>
              <a:rPr lang="ru-RU" sz="2800" dirty="0" smtClean="0"/>
            </a:br>
            <a:r>
              <a:rPr lang="ru-RU" sz="2800" b="1" dirty="0" smtClean="0">
                <a:solidFill>
                  <a:srgbClr val="C00000"/>
                </a:solidFill>
              </a:rPr>
              <a:t>Денежная единица</a:t>
            </a:r>
            <a:r>
              <a:rPr lang="ru-RU" sz="2800" b="1" dirty="0" smtClean="0"/>
              <a:t>:</a:t>
            </a:r>
            <a:r>
              <a:rPr lang="ru-RU" sz="2800" dirty="0" smtClean="0"/>
              <a:t> рубль. </a:t>
            </a:r>
            <a:br>
              <a:rPr lang="ru-RU" sz="2800" dirty="0" smtClean="0"/>
            </a:br>
            <a:r>
              <a:rPr lang="ru-RU" sz="2800" dirty="0" smtClean="0"/>
              <a:t>Постоянный член Совета Безопасности ООН с 1945 г., Совета Европы, СНГ и др.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268413"/>
            <a:ext cx="8229600" cy="4530725"/>
          </a:xfrm>
          <a:ln w="57150" cmpd="thinThick">
            <a:solidFill>
              <a:schemeClr val="tx1"/>
            </a:solidFill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7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 r="1427" b="1091"/>
          <a:stretch>
            <a:fillRect/>
          </a:stretch>
        </p:blipFill>
        <p:spPr>
          <a:xfrm>
            <a:off x="468313" y="549275"/>
            <a:ext cx="3367087" cy="2359025"/>
          </a:xfrm>
          <a:noFill/>
          <a:ln w="57150" cmpd="thinThick">
            <a:solidFill>
              <a:schemeClr val="tx1"/>
            </a:solidFill>
          </a:ln>
        </p:spPr>
      </p:pic>
      <p:sp>
        <p:nvSpPr>
          <p:cNvPr id="22534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3924300" y="1600200"/>
            <a:ext cx="4762500" cy="4530725"/>
          </a:xfrm>
        </p:spPr>
        <p:txBody>
          <a:bodyPr/>
          <a:lstStyle/>
          <a:p>
            <a:pPr eaLnBrk="1" hangingPunct="1">
              <a:defRPr/>
            </a:pPr>
            <a:r>
              <a:rPr lang="ru-RU" sz="2400" smtClean="0"/>
              <a:t>Конституция - это основной закон государства, выражающий волю и интересы народа в целом либо отдельных социальных слоев общества и закрепляющий в их интересах важнейшие начала общественного строя и государственной организации соответствующей страны. </a:t>
            </a:r>
          </a:p>
        </p:txBody>
      </p:sp>
      <p:pic>
        <p:nvPicPr>
          <p:cNvPr id="7173" name="Picture 9"/>
          <p:cNvPicPr>
            <a:picLocks noChangeAspect="1" noChangeArrowheads="1"/>
          </p:cNvPicPr>
          <p:nvPr/>
        </p:nvPicPr>
        <p:blipFill>
          <a:blip r:embed="rId3" cstate="print"/>
          <a:srcRect l="1907" r="3857" b="2490"/>
          <a:stretch>
            <a:fillRect/>
          </a:stretch>
        </p:blipFill>
        <p:spPr bwMode="auto">
          <a:xfrm>
            <a:off x="395288" y="3357563"/>
            <a:ext cx="3529012" cy="273526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539750" y="692150"/>
            <a:ext cx="40386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smtClean="0">
                <a:solidFill>
                  <a:srgbClr val="C00000"/>
                </a:solidFill>
              </a:rPr>
              <a:t>Главные вопросы содержания конституции - о власти, формах собственности, положении личности, устройстве государства. Конституционные нормы являются основополагающими для деятельности государственных органов, политических партий и иных общественных объединений, должностных лиц, граждан данной страны и пребывающих на ее территории иностранцев. </a:t>
            </a:r>
          </a:p>
        </p:txBody>
      </p:sp>
      <p:pic>
        <p:nvPicPr>
          <p:cNvPr id="8195" name="Picture 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219700" y="981075"/>
            <a:ext cx="3394075" cy="4530725"/>
          </a:xfrm>
        </p:spPr>
      </p:pic>
      <p:pic>
        <p:nvPicPr>
          <p:cNvPr id="819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463" y="260350"/>
            <a:ext cx="1560512" cy="158432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 noChangeArrowheads="1"/>
          </p:cNvSpPr>
          <p:nvPr>
            <p:ph idx="1"/>
          </p:nvPr>
        </p:nvSpPr>
        <p:spPr>
          <a:xfrm>
            <a:off x="395288" y="260350"/>
            <a:ext cx="8229600" cy="38163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>
                <a:solidFill>
                  <a:srgbClr val="C00000"/>
                </a:solidFill>
              </a:rPr>
              <a:t>Свет добра, величия и силу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Сквозь века, несла народам Русь.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Жизнь моя, любовь моя Россия, </a:t>
            </a:r>
            <a:br>
              <a:rPr lang="ru-RU" sz="2800" dirty="0" smtClean="0">
                <a:solidFill>
                  <a:srgbClr val="C00000"/>
                </a:solidFill>
              </a:rPr>
            </a:br>
            <a:r>
              <a:rPr lang="ru-RU" sz="2800" dirty="0" smtClean="0">
                <a:solidFill>
                  <a:srgbClr val="C00000"/>
                </a:solidFill>
              </a:rPr>
              <a:t>Я твоей судьбой горжусь.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800" dirty="0" smtClean="0"/>
              <a:t>Издавна существовала Русь на земле, крепла мужала в годы лихолетий. Как вы думаете, на чем держится порядок в любом государстве? </a:t>
            </a:r>
            <a:br>
              <a:rPr lang="ru-RU" sz="2800" dirty="0" smtClean="0"/>
            </a:br>
            <a:r>
              <a:rPr lang="ru-RU" sz="2800" dirty="0" smtClean="0"/>
              <a:t>Всегда ли  существовали законы? </a:t>
            </a:r>
          </a:p>
        </p:txBody>
      </p:sp>
      <p:pic>
        <p:nvPicPr>
          <p:cNvPr id="9219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2363" y="4005263"/>
            <a:ext cx="3889375" cy="27082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0113" y="4005263"/>
            <a:ext cx="3514725" cy="2632075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3924300" y="620713"/>
            <a:ext cx="4402138" cy="453072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dirty="0" smtClean="0"/>
          </a:p>
          <a:p>
            <a:pPr eaLnBrk="1" hangingPunct="1">
              <a:defRPr/>
            </a:pPr>
            <a:r>
              <a:rPr lang="ru-RU" dirty="0" smtClean="0">
                <a:solidFill>
                  <a:srgbClr val="C00000"/>
                </a:solidFill>
              </a:rPr>
              <a:t>Какие  атрибуты государственности вы знаете? </a:t>
            </a:r>
          </a:p>
        </p:txBody>
      </p:sp>
      <p:pic>
        <p:nvPicPr>
          <p:cNvPr id="10243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1863" y="3284538"/>
            <a:ext cx="2824162" cy="306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750" y="549275"/>
            <a:ext cx="3249613" cy="4873625"/>
          </a:xfrm>
          <a:prstGeom prst="rect">
            <a:avLst/>
          </a:prstGeom>
          <a:noFill/>
          <a:ln w="57150" cmpd="thickThin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7"/>
          <p:cNvSpPr txBox="1">
            <a:spLocks noChangeArrowheads="1"/>
          </p:cNvSpPr>
          <p:nvPr/>
        </p:nvSpPr>
        <p:spPr bwMode="auto">
          <a:xfrm>
            <a:off x="4356100" y="476250"/>
            <a:ext cx="4608513" cy="6272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b="1"/>
              <a:t>Государственный гимн Российской Федерации является официальным государственным символом Российской Федерации. Государственный гимн – торжественное музыкально-поэтическое произведение, принятое как символ государственного единства. Текст гимна отражает чувства патриотизма, уважения к истории страны, ее государственному строю. </a:t>
            </a:r>
          </a:p>
          <a:p>
            <a:pPr>
              <a:spcBef>
                <a:spcPct val="50000"/>
              </a:spcBef>
            </a:pPr>
            <a:r>
              <a:rPr lang="ru-RU" b="1"/>
              <a:t> При официальном исполнении Государственного гимна Российской Федерации присутствующие выслушивают его стоя, мужчины – без головных уборов. В случае, если исполнение Государственного гимна России сопровождается поднятием Государственного флага России, присутствующие поворачиваются к нему лицом.</a:t>
            </a:r>
            <a:r>
              <a:rPr lang="ru-RU"/>
              <a:t> </a:t>
            </a:r>
          </a:p>
        </p:txBody>
      </p:sp>
      <p:pic>
        <p:nvPicPr>
          <p:cNvPr id="11267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404813"/>
            <a:ext cx="3594100" cy="4032250"/>
          </a:xfrm>
          <a:ln w="57150" cmpd="thickThin">
            <a:solidFill>
              <a:schemeClr val="tx1"/>
            </a:solidFill>
          </a:ln>
        </p:spPr>
      </p:pic>
      <p:sp>
        <p:nvSpPr>
          <p:cNvPr id="11268" name="Text Box 10"/>
          <p:cNvSpPr txBox="1">
            <a:spLocks noChangeArrowheads="1"/>
          </p:cNvSpPr>
          <p:nvPr/>
        </p:nvSpPr>
        <p:spPr bwMode="auto">
          <a:xfrm>
            <a:off x="0" y="4868863"/>
            <a:ext cx="4284663" cy="106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600" b="1" dirty="0"/>
              <a:t>     </a:t>
            </a:r>
            <a:r>
              <a:rPr lang="ru-RU" sz="1600" b="1" dirty="0">
                <a:solidFill>
                  <a:srgbClr val="C00000"/>
                </a:solidFill>
              </a:rPr>
              <a:t>Россия - священная наша держава,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     Россия - любимая наша страна.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     Могучая воля, великая слава – </a:t>
            </a:r>
            <a:br>
              <a:rPr lang="ru-RU" sz="1600" b="1" dirty="0">
                <a:solidFill>
                  <a:srgbClr val="C00000"/>
                </a:solidFill>
              </a:rPr>
            </a:br>
            <a:r>
              <a:rPr lang="ru-RU" sz="1600" b="1" dirty="0">
                <a:solidFill>
                  <a:srgbClr val="C00000"/>
                </a:solidFill>
              </a:rPr>
              <a:t>     Твое достоянье на все времена! </a:t>
            </a: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107</TotalTime>
  <Words>320</Words>
  <Application>Microsoft Office PowerPoint</Application>
  <PresentationFormat>Экран (4:3)</PresentationFormat>
  <Paragraphs>34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Поток</vt:lpstr>
      <vt:lpstr>12 декабря – День Конституции Российской Федерации</vt:lpstr>
      <vt:lpstr>Россия без каждого из нас обойтись может,  Но никто из нас без нее не может обойтись.                                                   И.С.Тургенев </vt:lpstr>
      <vt:lpstr>Россия, Российская Федерация </vt:lpstr>
      <vt:lpstr>Слайд 4</vt:lpstr>
      <vt:lpstr>Слайд 5</vt:lpstr>
      <vt:lpstr>Слайд 6</vt:lpstr>
      <vt:lpstr>Слайд 7</vt:lpstr>
      <vt:lpstr>Слайд 8</vt:lpstr>
      <vt:lpstr>Слайд 9</vt:lpstr>
      <vt:lpstr>Герб–наследство единения народов  </vt:lpstr>
      <vt:lpstr>Флаг–единство страны  </vt:lpstr>
      <vt:lpstr>Кто такой гражданин? </vt:lpstr>
      <vt:lpstr>Слайд 13</vt:lpstr>
      <vt:lpstr>Обязанности: 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 без каждого из нас обойтись может,  Но никто из нас без нее не может обойтись.                                                   И.С.Тургенев</dc:title>
  <dc:creator>дима</dc:creator>
  <cp:lastModifiedBy>Учитель</cp:lastModifiedBy>
  <cp:revision>7</cp:revision>
  <dcterms:created xsi:type="dcterms:W3CDTF">2008-12-11T20:13:57Z</dcterms:created>
  <dcterms:modified xsi:type="dcterms:W3CDTF">2013-09-02T06:25:45Z</dcterms:modified>
</cp:coreProperties>
</file>